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handoutMasterIdLst>
    <p:handoutMasterId r:id="rId25"/>
  </p:handoutMasterIdLst>
  <p:sldIdLst>
    <p:sldId id="274" r:id="rId3"/>
    <p:sldId id="302" r:id="rId4"/>
    <p:sldId id="282" r:id="rId5"/>
    <p:sldId id="303" r:id="rId6"/>
    <p:sldId id="295" r:id="rId7"/>
    <p:sldId id="284" r:id="rId8"/>
    <p:sldId id="285" r:id="rId9"/>
    <p:sldId id="286" r:id="rId10"/>
    <p:sldId id="287" r:id="rId11"/>
    <p:sldId id="296" r:id="rId12"/>
    <p:sldId id="297" r:id="rId13"/>
    <p:sldId id="298" r:id="rId14"/>
    <p:sldId id="299" r:id="rId15"/>
    <p:sldId id="300" r:id="rId16"/>
    <p:sldId id="301" r:id="rId17"/>
    <p:sldId id="304" r:id="rId18"/>
    <p:sldId id="289" r:id="rId19"/>
    <p:sldId id="290" r:id="rId20"/>
    <p:sldId id="291" r:id="rId21"/>
    <p:sldId id="293" r:id="rId22"/>
    <p:sldId id="292" r:id="rId23"/>
    <p:sldId id="294" r:id="rId2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1F4"/>
    <a:srgbClr val="E4EDF4"/>
    <a:srgbClr val="E5EDF5"/>
    <a:srgbClr val="E7EEF4"/>
    <a:srgbClr val="080100"/>
    <a:srgbClr val="878483"/>
    <a:srgbClr val="CC3345"/>
    <a:srgbClr val="F39A9E"/>
    <a:srgbClr val="CE0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31"/>
    <p:restoredTop sz="94669"/>
  </p:normalViewPr>
  <p:slideViewPr>
    <p:cSldViewPr snapToGrid="0">
      <p:cViewPr varScale="1">
        <p:scale>
          <a:sx n="91" d="100"/>
          <a:sy n="91" d="100"/>
        </p:scale>
        <p:origin x="467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38E191-B202-D5A2-56E1-E596B6DD74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C3A6F-C6E1-146A-C8C8-36C565963F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40DF6-09B2-4D43-BA4E-072D18993AC1}" type="datetimeFigureOut">
              <a:rPr lang="LID4096" smtClean="0"/>
              <a:t>01/21/2025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A4759-8F3D-3DBB-2DB6-180D78253E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C15D6-8FEC-22F3-CD2E-0D097F8054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12C12-CF90-4921-B81D-CE92B9F80811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9695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55D62-D2A8-318E-7BD5-9A475EACD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3758" y="1279662"/>
            <a:ext cx="9144000" cy="1101379"/>
          </a:xfrm>
        </p:spPr>
        <p:txBody>
          <a:bodyPr anchor="b">
            <a:normAutofit/>
          </a:bodyPr>
          <a:lstStyle>
            <a:lvl1pPr algn="l">
              <a:lnSpc>
                <a:spcPts val="6000"/>
              </a:lnSpc>
              <a:defRPr sz="48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8A23C-0BBD-6086-E15D-33916EB60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3453" y="2601119"/>
            <a:ext cx="9144000" cy="1655762"/>
          </a:xfrm>
        </p:spPr>
        <p:txBody>
          <a:bodyPr/>
          <a:lstStyle>
            <a:lvl1pPr marL="0" indent="0" algn="l">
              <a:lnSpc>
                <a:spcPts val="3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2740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10DCF62F-694D-4384-8689-18AE074578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43609"/>
            <a:ext cx="12192000" cy="5814391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3AC4C31-1947-93D0-EC34-43D374B8388C}"/>
              </a:ext>
            </a:extLst>
          </p:cNvPr>
          <p:cNvSpPr/>
          <p:nvPr userDrawn="1"/>
        </p:nvSpPr>
        <p:spPr>
          <a:xfrm>
            <a:off x="0" y="0"/>
            <a:ext cx="12192000" cy="1870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6167048-C33F-F1E9-1987-8635AC6A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8" y="390914"/>
            <a:ext cx="5133853" cy="83168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DE07707-2636-0477-F0A5-437D73D64B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4027"/>
          <a:stretch/>
        </p:blipFill>
        <p:spPr>
          <a:xfrm>
            <a:off x="0" y="1454727"/>
            <a:ext cx="12192000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3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3AC4C31-1947-93D0-EC34-43D374B8388C}"/>
              </a:ext>
            </a:extLst>
          </p:cNvPr>
          <p:cNvSpPr/>
          <p:nvPr userDrawn="1"/>
        </p:nvSpPr>
        <p:spPr>
          <a:xfrm>
            <a:off x="0" y="0"/>
            <a:ext cx="12192000" cy="1870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6167048-C33F-F1E9-1987-8635AC6A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150" y="302286"/>
            <a:ext cx="4348631" cy="70447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DE07707-2636-0477-F0A5-437D73D64B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4027"/>
          <a:stretch/>
        </p:blipFill>
        <p:spPr>
          <a:xfrm>
            <a:off x="0" y="1309051"/>
            <a:ext cx="12192000" cy="554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8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3AC4C31-1947-93D0-EC34-43D374B8388C}"/>
              </a:ext>
            </a:extLst>
          </p:cNvPr>
          <p:cNvSpPr/>
          <p:nvPr userDrawn="1"/>
        </p:nvSpPr>
        <p:spPr>
          <a:xfrm>
            <a:off x="0" y="0"/>
            <a:ext cx="12192000" cy="1870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6167048-C33F-F1E9-1987-8635AC6A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8" y="390914"/>
            <a:ext cx="5133853" cy="83168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DE07707-2636-0477-F0A5-437D73D64B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 b="4027"/>
          <a:stretch/>
        </p:blipFill>
        <p:spPr>
          <a:xfrm>
            <a:off x="0" y="1454727"/>
            <a:ext cx="12192000" cy="54032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C7C6A43-0E4E-BEE2-ACA8-19C65FA67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9" b="19330"/>
          <a:stretch/>
        </p:blipFill>
        <p:spPr>
          <a:xfrm>
            <a:off x="0" y="1454727"/>
            <a:ext cx="12192000" cy="540327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6651311-0514-6131-5A42-47ED4BFA03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0638"/>
          <a:stretch/>
        </p:blipFill>
        <p:spPr>
          <a:xfrm>
            <a:off x="0" y="1454726"/>
            <a:ext cx="12192000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70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BA4D98C-A1D5-0E07-D570-6EB57D20168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" y="381622"/>
            <a:ext cx="3150704" cy="51671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2DCA4-9156-6169-6DFC-0AB56073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2" y="812385"/>
            <a:ext cx="9955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0FB16-C453-544D-C47A-2F74A264B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13451" y="2125040"/>
            <a:ext cx="99457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5960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1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3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3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3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3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3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60CC869-BB99-9289-80EA-1A50CF2AB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655" y="310871"/>
            <a:ext cx="4421446" cy="71627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9D47A1-74B0-8E85-8230-9F2A6E2A42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 b="9480"/>
          <a:stretch/>
        </p:blipFill>
        <p:spPr>
          <a:xfrm>
            <a:off x="0" y="1173018"/>
            <a:ext cx="12192000" cy="56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4979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844EA4D-6AC5-95F3-CE34-74FD54CE7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931" y="1022440"/>
            <a:ext cx="762644" cy="3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1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65AB5E-280D-43ED-5EFB-E80EA0AC0D67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Social Program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3" name="Picture 2" descr="RAI Theater">
            <a:extLst>
              <a:ext uri="{FF2B5EF4-FFF2-40B4-BE49-F238E27FC236}">
                <a16:creationId xmlns:a16="http://schemas.microsoft.com/office/drawing/2014/main" id="{823AC459-6DA9-DED0-86FC-457AD93B7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18" y="2446337"/>
            <a:ext cx="432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96463-99CE-7B1E-4679-3320D2CB564A}"/>
              </a:ext>
            </a:extLst>
          </p:cNvPr>
          <p:cNvSpPr txBox="1"/>
          <p:nvPr/>
        </p:nvSpPr>
        <p:spPr>
          <a:xfrm>
            <a:off x="2361563" y="1523007"/>
            <a:ext cx="2402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Welcome Reception &amp; Opening Ceremony at Auditorium RAI</a:t>
            </a:r>
            <a:endParaRPr lang="LID4096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35C99-4EDE-257D-DB1F-E43E5EBA6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590" y="4223525"/>
            <a:ext cx="3749492" cy="2285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4D3CF2-35E2-C46A-F377-DDF39EDDDE38}"/>
              </a:ext>
            </a:extLst>
          </p:cNvPr>
          <p:cNvSpPr txBox="1"/>
          <p:nvPr/>
        </p:nvSpPr>
        <p:spPr>
          <a:xfrm>
            <a:off x="7886865" y="3300195"/>
            <a:ext cx="2054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0" u="none" strike="noStrike" baseline="0" dirty="0">
                <a:solidFill>
                  <a:srgbClr val="221E1F"/>
                </a:solidFill>
                <a:latin typeface="AmsterdamSans-ExtraBold"/>
              </a:rPr>
              <a:t>Farewell Reception at Strand Zuid</a:t>
            </a:r>
          </a:p>
          <a:p>
            <a:pPr algn="ctr"/>
            <a:r>
              <a:rPr lang="en-US" b="1" dirty="0">
                <a:solidFill>
                  <a:srgbClr val="221E1F"/>
                </a:solidFill>
                <a:latin typeface="AmsterdamSans-ExtraBold"/>
              </a:rPr>
              <a:t>(tentative)</a:t>
            </a:r>
          </a:p>
        </p:txBody>
      </p:sp>
    </p:spTree>
    <p:extLst>
      <p:ext uri="{BB962C8B-B14F-4D97-AF65-F5344CB8AC3E}">
        <p14:creationId xmlns:p14="http://schemas.microsoft.com/office/powerpoint/2010/main" val="1130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0D8FB-3D5B-A134-9315-BBE14A9A3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0FEE1-ADB1-C6C1-F0F3-96C0191741C3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Conference dinner: First options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A10C0-2648-9C90-7CE8-69398DD2BA29}"/>
              </a:ext>
            </a:extLst>
          </p:cNvPr>
          <p:cNvSpPr txBox="1"/>
          <p:nvPr/>
        </p:nvSpPr>
        <p:spPr>
          <a:xfrm>
            <a:off x="4221844" y="1329529"/>
            <a:ext cx="3353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Concertgebouw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€177 (1000), €222 (500)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Great location, too expensive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ID4096" b="1" dirty="0"/>
          </a:p>
        </p:txBody>
      </p:sp>
      <p:pic>
        <p:nvPicPr>
          <p:cNvPr id="9" name="Picture 8" descr="An empty auditorium with red seats&#10;&#10;Description automatically generated">
            <a:extLst>
              <a:ext uri="{FF2B5EF4-FFF2-40B4-BE49-F238E27FC236}">
                <a16:creationId xmlns:a16="http://schemas.microsoft.com/office/drawing/2014/main" id="{7C17F0B8-6D77-BC6B-C947-CF6F5B29F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93" y="2273699"/>
            <a:ext cx="3454908" cy="2303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51E982-23D8-9889-7821-C2A5A0DBD38A}"/>
              </a:ext>
            </a:extLst>
          </p:cNvPr>
          <p:cNvSpPr txBox="1"/>
          <p:nvPr/>
        </p:nvSpPr>
        <p:spPr>
          <a:xfrm>
            <a:off x="842353" y="1329529"/>
            <a:ext cx="2156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Beurs</a:t>
            </a:r>
            <a:r>
              <a:rPr lang="en-US" dirty="0"/>
              <a:t> van Berlage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€236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 expensive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ID4096" b="1" dirty="0"/>
          </a:p>
        </p:txBody>
      </p:sp>
      <p:pic>
        <p:nvPicPr>
          <p:cNvPr id="12" name="Picture 11" descr="A large room with tables and chairs&#10;&#10;Description automatically generated">
            <a:extLst>
              <a:ext uri="{FF2B5EF4-FFF2-40B4-BE49-F238E27FC236}">
                <a16:creationId xmlns:a16="http://schemas.microsoft.com/office/drawing/2014/main" id="{B42E7FD4-5704-E881-FF82-9CF3BD132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" y="2277364"/>
            <a:ext cx="3454909" cy="2303272"/>
          </a:xfrm>
          <a:prstGeom prst="rect">
            <a:avLst/>
          </a:prstGeom>
        </p:spPr>
      </p:pic>
      <p:pic>
        <p:nvPicPr>
          <p:cNvPr id="14" name="Picture 13" descr="A concert hall with a large screen and a group of people&#10;&#10;Description automatically generated">
            <a:extLst>
              <a:ext uri="{FF2B5EF4-FFF2-40B4-BE49-F238E27FC236}">
                <a16:creationId xmlns:a16="http://schemas.microsoft.com/office/drawing/2014/main" id="{1AA5744B-D100-DBDB-9D3D-63CD6D0C1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43" y="2277364"/>
            <a:ext cx="3894161" cy="22996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D3C819-8E70-C044-93DA-4234CFB20A76}"/>
              </a:ext>
            </a:extLst>
          </p:cNvPr>
          <p:cNvSpPr txBox="1"/>
          <p:nvPr/>
        </p:nvSpPr>
        <p:spPr>
          <a:xfrm>
            <a:off x="8972810" y="1468028"/>
            <a:ext cx="245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Muziekgebouw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‘t IJ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available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ID4096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E6AF86-F518-52AF-029F-A7ACC37FC33F}"/>
              </a:ext>
            </a:extLst>
          </p:cNvPr>
          <p:cNvSpPr txBox="1"/>
          <p:nvPr/>
        </p:nvSpPr>
        <p:spPr>
          <a:xfrm>
            <a:off x="530352" y="5313910"/>
            <a:ext cx="11219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Based on Montreal we expect </a:t>
            </a:r>
            <a:r>
              <a:rPr lang="en-NL" dirty="0"/>
              <a:t>≥</a:t>
            </a:r>
            <a:r>
              <a:rPr lang="en-US" dirty="0"/>
              <a:t>500 participants, but that was on Thursday evening, so we can expect more.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Find a cheaper location (say </a:t>
            </a:r>
            <a:r>
              <a:rPr lang="en-NL" dirty="0"/>
              <a:t>≤</a:t>
            </a:r>
            <a:r>
              <a:rPr lang="en-US" dirty="0"/>
              <a:t> €150) with possibly smaller capacity!</a:t>
            </a:r>
          </a:p>
        </p:txBody>
      </p:sp>
    </p:spTree>
    <p:extLst>
      <p:ext uri="{BB962C8B-B14F-4D97-AF65-F5344CB8AC3E}">
        <p14:creationId xmlns:p14="http://schemas.microsoft.com/office/powerpoint/2010/main" val="22443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D8DFC-3D4E-E1A3-E354-7A00A1DA1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30EB7E-0C5B-8F7D-5F04-2555A6BFED11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Conference dinner: ARTIS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1B402-D742-B406-C73A-8F2101851F8C}"/>
              </a:ext>
            </a:extLst>
          </p:cNvPr>
          <p:cNvSpPr txBox="1"/>
          <p:nvPr/>
        </p:nvSpPr>
        <p:spPr>
          <a:xfrm>
            <a:off x="265470" y="1764929"/>
            <a:ext cx="662025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Price: €149 (1000 people) to €176 (500 people)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entire park is open exclusively for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Four fancy street food dishes per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Luxury flat breads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Poké bowls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Bao buns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Brioche burger buns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Loaded wedges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Green gazpacho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desserts per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Ice cream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Spekkoek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Sweet cannelloni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Juices, sodas, water, beer and wine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can optionally include a welcome drink (+€8.50) or a charcuterie bar (+€7.50)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LID4096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559B0-6644-8A0F-90F4-CFCDD495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408" y="1665721"/>
            <a:ext cx="1672917" cy="1749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2B8EE-B012-9AE2-7A75-2C9A4E27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253" y="3407274"/>
            <a:ext cx="3367071" cy="3450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8E317B-1D2F-C3F9-5277-27764283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325" y="4350252"/>
            <a:ext cx="2095675" cy="25075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594644-2020-7FB2-521D-278373A3D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325" y="2188371"/>
            <a:ext cx="2095675" cy="2161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636219-3A0F-07D2-B584-9A3F105B0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9252" y="1665721"/>
            <a:ext cx="1742212" cy="1763279"/>
          </a:xfrm>
          <a:prstGeom prst="rect">
            <a:avLst/>
          </a:prstGeom>
        </p:spPr>
      </p:pic>
      <p:pic>
        <p:nvPicPr>
          <p:cNvPr id="17" name="Picture 16" descr="A collage of food and drinks&#10;&#10;Description automatically generated">
            <a:extLst>
              <a:ext uri="{FF2B5EF4-FFF2-40B4-BE49-F238E27FC236}">
                <a16:creationId xmlns:a16="http://schemas.microsoft.com/office/drawing/2014/main" id="{0E85C96C-87D7-53C2-8129-29CE62363A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2342601"/>
            <a:ext cx="5654040" cy="45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C273E-131F-DF2A-7FA6-77C702009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0D8E68-BF4F-1E5A-C83A-314E9F5634F2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Conference dinner: NDSM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loods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74B3D-7018-5F35-34F8-C5E79A52701B}"/>
              </a:ext>
            </a:extLst>
          </p:cNvPr>
          <p:cNvSpPr txBox="1"/>
          <p:nvPr/>
        </p:nvSpPr>
        <p:spPr>
          <a:xfrm>
            <a:off x="265470" y="1720840"/>
            <a:ext cx="67025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Price: €141 (1000 people) to €208 (500 people)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Juices, sodas, water, beer and wine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Very basic food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Satay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Burgers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Kebab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Hotdogs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Burritos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Spring rolls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Febo Snack wall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Ice cream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Higher price for</a:t>
            </a:r>
          </a:p>
          <a:p>
            <a:r>
              <a:rPr lang="en-US" sz="2400" b="1" dirty="0"/>
              <a:t>     less quality!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D6548-0462-94C7-20BB-BF4E6B83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210" y="1456727"/>
            <a:ext cx="5066790" cy="5401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5F931-C58D-EA29-3D5F-214BDE1B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208" y="3260436"/>
            <a:ext cx="4307002" cy="3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7DB0A-A94D-8894-CE89-8EA4BFAE2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60F5F-68B1-F94F-4B83-3E069246BC85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Conference dinner: LIEF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41915-95BB-A544-D8B6-AA84F56FCA5D}"/>
              </a:ext>
            </a:extLst>
          </p:cNvPr>
          <p:cNvSpPr txBox="1"/>
          <p:nvPr/>
        </p:nvSpPr>
        <p:spPr>
          <a:xfrm>
            <a:off x="265470" y="1498993"/>
            <a:ext cx="827893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Price: €130 (1000 people) to €145 (500 people)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Food not clear so far, basic impression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Juices, sodas, water, beer and wine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Location is next to a highway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need a shuttle service</a:t>
            </a:r>
          </a:p>
          <a:p>
            <a:r>
              <a:rPr lang="en-US" sz="2400" dirty="0"/>
              <a:t>     from Amsterdam </a:t>
            </a:r>
            <a:r>
              <a:rPr lang="en-US" sz="2400" dirty="0" err="1"/>
              <a:t>Sloterdijk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 much of an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 bit cheaper, but we think it is</a:t>
            </a:r>
          </a:p>
          <a:p>
            <a:r>
              <a:rPr lang="en-US" sz="2400" b="1" dirty="0"/>
              <a:t>      not worth the price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A6878-D7D6-DB9A-D96F-0BD30427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80" y="2967129"/>
            <a:ext cx="7077320" cy="38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701CD-4213-5F15-1C9B-258B7B08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F213E9-15CA-DAE4-4379-570FE93F3D25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Conference dinner: Choice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9A632-63CF-7ABA-F44C-412476CD2299}"/>
              </a:ext>
            </a:extLst>
          </p:cNvPr>
          <p:cNvSpPr txBox="1"/>
          <p:nvPr/>
        </p:nvSpPr>
        <p:spPr>
          <a:xfrm>
            <a:off x="6904803" y="2001312"/>
            <a:ext cx="5021727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Started with €236 per person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ARTIS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Price: €149 (1000 people) to €176 (500 people)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entire park is open exclusively for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Fancy street food served throughout the park</a:t>
            </a:r>
          </a:p>
          <a:p>
            <a:endParaRPr lang="en-US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/>
              <a:t>NDSM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/>
              <a:t>loods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Price: €141 (1000 people) to €208 (500 people)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Basic street food in urban setting across the IJ</a:t>
            </a: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/>
              <a:t>LIEF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Price: €130 (1000 people) to €145 (500 people)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 is unattractive and hard to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not clear so far, basic impression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5789B-5650-F08A-DD5A-C5AA9C97FE95}"/>
              </a:ext>
            </a:extLst>
          </p:cNvPr>
          <p:cNvSpPr txBox="1"/>
          <p:nvPr/>
        </p:nvSpPr>
        <p:spPr>
          <a:xfrm>
            <a:off x="265470" y="1655064"/>
            <a:ext cx="597988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Issue: Quality VS Costs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b="1" dirty="0"/>
              <a:t>Bring costs down further for ARTIS</a:t>
            </a:r>
            <a:r>
              <a:rPr lang="en-US" sz="2200" dirty="0"/>
              <a:t>: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t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 to lower the costs further, possibl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by paying all drinks instead of a general buyout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Alternative options: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Split over several restaurants 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(but logistical issues, we do not expect it’s much cheaper)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cheaper smaller location with a cap 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say 500 participants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(but not everyone can join)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Come to Guido Schäfer, Leen Stougie, Tjark Vredeveld or me if you have input!</a:t>
            </a:r>
            <a:endParaRPr lang="en-NL" sz="2200" dirty="0"/>
          </a:p>
        </p:txBody>
      </p:sp>
    </p:spTree>
    <p:extLst>
      <p:ext uri="{BB962C8B-B14F-4D97-AF65-F5344CB8AC3E}">
        <p14:creationId xmlns:p14="http://schemas.microsoft.com/office/powerpoint/2010/main" val="199201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F437E-3142-63EC-9CB5-553E36D9F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9DD40A-C551-9525-EFDF-C0155FDCB3CC}"/>
              </a:ext>
            </a:extLst>
          </p:cNvPr>
          <p:cNvSpPr txBox="1"/>
          <p:nvPr/>
        </p:nvSpPr>
        <p:spPr>
          <a:xfrm>
            <a:off x="6634889" y="6128766"/>
            <a:ext cx="6096000" cy="426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Gala van de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Wetenschap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2022</a:t>
            </a:r>
            <a:endParaRPr kumimoji="0" lang="LID4096" sz="2400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FDC68E4-00A8-E360-6E62-81A24DE2C076}"/>
              </a:ext>
            </a:extLst>
          </p:cNvPr>
          <p:cNvSpPr txBox="1">
            <a:spLocks/>
          </p:cNvSpPr>
          <p:nvPr/>
        </p:nvSpPr>
        <p:spPr>
          <a:xfrm>
            <a:off x="449244" y="1764520"/>
            <a:ext cx="4992331" cy="33289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CE0538"/>
                </a:solidFill>
                <a:latin typeface="+mn-lt"/>
                <a:cs typeface="Arial" panose="020B0604020202020204" pitchFamily="34" charset="0"/>
              </a:rPr>
              <a:t>Two Evening Events </a:t>
            </a:r>
            <a:br>
              <a:rPr lang="en-US" sz="2400" b="1" dirty="0">
                <a:solidFill>
                  <a:srgbClr val="CE0538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E0538"/>
                </a:solidFill>
                <a:latin typeface="+mn-lt"/>
                <a:cs typeface="Arial" panose="020B0604020202020204" pitchFamily="34" charset="0"/>
              </a:rPr>
              <a:t>On impactful Applications of </a:t>
            </a:r>
            <a:br>
              <a:rPr lang="en-US" sz="2400" b="1" dirty="0">
                <a:solidFill>
                  <a:srgbClr val="CE0538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E0538"/>
                </a:solidFill>
                <a:latin typeface="+mn-lt"/>
                <a:cs typeface="Arial" panose="020B0604020202020204" pitchFamily="34" charset="0"/>
              </a:rPr>
              <a:t>Optimization &amp; OR</a:t>
            </a:r>
          </a:p>
        </p:txBody>
      </p:sp>
      <p:pic>
        <p:nvPicPr>
          <p:cNvPr id="10" name="Picture 9" descr="Two men sitting on a stage&#10;&#10;Description automatically generated">
            <a:extLst>
              <a:ext uri="{FF2B5EF4-FFF2-40B4-BE49-F238E27FC236}">
                <a16:creationId xmlns:a16="http://schemas.microsoft.com/office/drawing/2014/main" id="{00389840-87C5-7F68-6288-8A8266F18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05" y="1856544"/>
            <a:ext cx="6267031" cy="4180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81A9A4-1440-84FB-9765-5550E59B1D31}"/>
              </a:ext>
            </a:extLst>
          </p:cNvPr>
          <p:cNvSpPr txBox="1"/>
          <p:nvPr/>
        </p:nvSpPr>
        <p:spPr>
          <a:xfrm>
            <a:off x="417870" y="5117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Outreach to the Public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44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5AA13-AF1E-75B1-51DC-8CBB64894360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Cost Estimation and Fees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7F53AE8-1211-7354-5804-ED6164B5B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05995"/>
              </p:ext>
            </p:extLst>
          </p:nvPr>
        </p:nvGraphicFramePr>
        <p:xfrm>
          <a:off x="467031" y="2354581"/>
          <a:ext cx="5692877" cy="3368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2164">
                  <a:extLst>
                    <a:ext uri="{9D8B030D-6E8A-4147-A177-3AD203B41FA5}">
                      <a16:colId xmlns:a16="http://schemas.microsoft.com/office/drawing/2014/main" val="1138330876"/>
                    </a:ext>
                  </a:extLst>
                </a:gridCol>
                <a:gridCol w="1547088">
                  <a:extLst>
                    <a:ext uri="{9D8B030D-6E8A-4147-A177-3AD203B41FA5}">
                      <a16:colId xmlns:a16="http://schemas.microsoft.com/office/drawing/2014/main" val="4270952949"/>
                    </a:ext>
                  </a:extLst>
                </a:gridCol>
                <a:gridCol w="1233625">
                  <a:extLst>
                    <a:ext uri="{9D8B030D-6E8A-4147-A177-3AD203B41FA5}">
                      <a16:colId xmlns:a16="http://schemas.microsoft.com/office/drawing/2014/main" val="3167716438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Category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4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Cost (€)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4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Average Cost Per Person (€)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4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0754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Venue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404,410.44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 dirty="0">
                          <a:effectLst/>
                        </a:rPr>
                        <a:t>202.21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162108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Catering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 dirty="0">
                          <a:effectLst/>
                        </a:rPr>
                        <a:t>313,945.00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 dirty="0">
                          <a:effectLst/>
                        </a:rPr>
                        <a:t>156.97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434479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Equipment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 dirty="0">
                          <a:effectLst/>
                        </a:rPr>
                        <a:t>182,690.88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91.35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348323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Marketing and Communication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26,345.00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 dirty="0">
                          <a:effectLst/>
                        </a:rPr>
                        <a:t>1</a:t>
                      </a:r>
                      <a:r>
                        <a:rPr lang="en-US" sz="1600" u="none" strike="noStrike" dirty="0">
                          <a:effectLst/>
                        </a:rPr>
                        <a:t>3.17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867638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Support for Invited Speakers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37,500.00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18.75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930908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Participant Materials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19,630.00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9.82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060469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TUE Conference Center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113,460.00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56.73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126130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Unforeseen Expenditures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59,084.41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29.54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782132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Estimation Inflation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100,886.95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50.44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223022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Total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b="1" u="none" strike="noStrike" dirty="0">
                          <a:effectLst/>
                        </a:rPr>
                        <a:t>1,25</a:t>
                      </a:r>
                      <a:r>
                        <a:rPr lang="en-US" sz="1600" b="1" u="none" strike="noStrike" dirty="0">
                          <a:effectLst/>
                        </a:rPr>
                        <a:t>8</a:t>
                      </a:r>
                      <a:r>
                        <a:rPr lang="en-NL" sz="1600" b="1" u="none" strike="noStrike" dirty="0">
                          <a:effectLst/>
                        </a:rPr>
                        <a:t>,</a:t>
                      </a:r>
                      <a:r>
                        <a:rPr lang="en-US" sz="1600" b="1" u="none" strike="noStrike" dirty="0">
                          <a:effectLst/>
                        </a:rPr>
                        <a:t>021.48</a:t>
                      </a:r>
                      <a:endParaRPr lang="en-NL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629.01</a:t>
                      </a:r>
                      <a:endParaRPr lang="en-NL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0828637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50DF20D-2B45-B3E1-F5DB-6A1C9BCF864C}"/>
              </a:ext>
            </a:extLst>
          </p:cNvPr>
          <p:cNvSpPr txBox="1"/>
          <p:nvPr/>
        </p:nvSpPr>
        <p:spPr>
          <a:xfrm>
            <a:off x="467031" y="1985249"/>
            <a:ext cx="569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Estimated Costs for 2000 Participants</a:t>
            </a:r>
            <a:endParaRPr lang="LID4096" b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E574803-B81C-3C91-A44D-10AAE06EB1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293071"/>
              </p:ext>
            </p:extLst>
          </p:nvPr>
        </p:nvGraphicFramePr>
        <p:xfrm>
          <a:off x="6754761" y="3291841"/>
          <a:ext cx="5132436" cy="1485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3109">
                  <a:extLst>
                    <a:ext uri="{9D8B030D-6E8A-4147-A177-3AD203B41FA5}">
                      <a16:colId xmlns:a16="http://schemas.microsoft.com/office/drawing/2014/main" val="3745700453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369857869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3339205831"/>
                    </a:ext>
                  </a:extLst>
                </a:gridCol>
                <a:gridCol w="1283109">
                  <a:extLst>
                    <a:ext uri="{9D8B030D-6E8A-4147-A177-3AD203B41FA5}">
                      <a16:colId xmlns:a16="http://schemas.microsoft.com/office/drawing/2014/main" val="27219520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Category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4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Early Fee Per Person (€)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4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Normal Fee Per Person (€)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4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Late Fee Per Person (€)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4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9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Regular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710-770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840-910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990-1080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5582786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Retirees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310-340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370-400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430-470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331418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Students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270-300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>
                          <a:effectLst/>
                        </a:rPr>
                        <a:t>320-350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NL" sz="1600" u="none" strike="noStrike" dirty="0">
                          <a:effectLst/>
                        </a:rPr>
                        <a:t>380-410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8637962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7ABAB1-9D87-38FC-25C9-C1CC90BFB858}"/>
              </a:ext>
            </a:extLst>
          </p:cNvPr>
          <p:cNvSpPr txBox="1"/>
          <p:nvPr/>
        </p:nvSpPr>
        <p:spPr>
          <a:xfrm>
            <a:off x="6754761" y="2922509"/>
            <a:ext cx="5132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Registration Fee</a:t>
            </a:r>
            <a:endParaRPr lang="LID4096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5CB024-61CD-8BD8-B760-81F6F2F1A3CE}"/>
              </a:ext>
            </a:extLst>
          </p:cNvPr>
          <p:cNvSpPr txBox="1"/>
          <p:nvPr/>
        </p:nvSpPr>
        <p:spPr>
          <a:xfrm>
            <a:off x="6652162" y="4823907"/>
            <a:ext cx="523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Every €100K sponsorship reduces the fees by approximately €60.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31362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F4BDC9-71F3-A530-9BFD-DCB856CB2093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ea typeface="+mj-ea"/>
                <a:cs typeface="+mj-cs"/>
              </a:rPr>
              <a:t>Sponsorship Prospectus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A08BC-B6F1-201C-CDAE-569578EC97B8}"/>
              </a:ext>
            </a:extLst>
          </p:cNvPr>
          <p:cNvSpPr txBox="1"/>
          <p:nvPr/>
        </p:nvSpPr>
        <p:spPr>
          <a:xfrm>
            <a:off x="265470" y="1523162"/>
            <a:ext cx="7718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are offering the following opportunities to sponsors:</a:t>
            </a:r>
            <a:endParaRPr lang="LID4096" sz="2000" dirty="0"/>
          </a:p>
        </p:txBody>
      </p:sp>
      <p:sp>
        <p:nvSpPr>
          <p:cNvPr id="4" name="Tekstvak 7">
            <a:extLst>
              <a:ext uri="{FF2B5EF4-FFF2-40B4-BE49-F238E27FC236}">
                <a16:creationId xmlns:a16="http://schemas.microsoft.com/office/drawing/2014/main" id="{08F9548B-B080-1F42-5671-4ABF88F23834}"/>
              </a:ext>
            </a:extLst>
          </p:cNvPr>
          <p:cNvSpPr txBox="1"/>
          <p:nvPr/>
        </p:nvSpPr>
        <p:spPr>
          <a:xfrm>
            <a:off x="265470" y="2093394"/>
            <a:ext cx="5289756" cy="420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effectLst/>
                <a:cs typeface="Arial" panose="020B0604020202020204" pitchFamily="34" charset="0"/>
              </a:rPr>
              <a:t>ISMP 2027 Event Sponsor</a:t>
            </a:r>
          </a:p>
          <a:p>
            <a:pPr>
              <a:lnSpc>
                <a:spcPct val="150000"/>
              </a:lnSpc>
            </a:pPr>
            <a:r>
              <a:rPr lang="en-GB" dirty="0">
                <a:effectLst/>
              </a:rPr>
              <a:t>The following events can be named by the sponsor: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effectLst/>
              </a:rPr>
              <a:t>Welcome Reception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effectLst/>
              </a:rPr>
              <a:t>Conference Dinner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effectLst/>
              </a:rPr>
              <a:t>Invited Speaker Dinner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effectLst/>
              </a:rPr>
              <a:t>Farewell Reception</a:t>
            </a:r>
          </a:p>
          <a:p>
            <a:pPr>
              <a:lnSpc>
                <a:spcPct val="150000"/>
              </a:lnSpc>
            </a:pPr>
            <a:endParaRPr lang="en-GB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GB" i="1" dirty="0">
                <a:effectLst/>
              </a:rPr>
              <a:t>The required sponsorship amount for naming is subject to negotiation. </a:t>
            </a:r>
            <a:endParaRPr lang="en-GB" dirty="0">
              <a:effectLst/>
            </a:endParaRPr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E7AA8-7083-7B08-774C-DE38BD296945}"/>
              </a:ext>
            </a:extLst>
          </p:cNvPr>
          <p:cNvSpPr txBox="1"/>
          <p:nvPr/>
        </p:nvSpPr>
        <p:spPr>
          <a:xfrm>
            <a:off x="5771535" y="2093394"/>
            <a:ext cx="6685935" cy="4761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</a:rPr>
              <a:t>Visibility Options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effectLst/>
              </a:rPr>
              <a:t>Logos displayed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Website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Banners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>
                <a:effectLst/>
              </a:rPr>
              <a:t>ntro slides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effectLst/>
              </a:rPr>
              <a:t>Non-intrusive advertising in the </a:t>
            </a:r>
            <a:r>
              <a:rPr lang="nl-NL" dirty="0">
                <a:effectLst/>
              </a:rPr>
              <a:t>Conference App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effectLst/>
              </a:rPr>
              <a:t>Logo on:</a:t>
            </a:r>
          </a:p>
          <a:p>
            <a:pPr lvl="2"/>
            <a:r>
              <a:rPr lang="en-US" dirty="0">
                <a:effectLst/>
              </a:rPr>
              <a:t>Lanyards</a:t>
            </a:r>
          </a:p>
          <a:p>
            <a:pPr lvl="2"/>
            <a:r>
              <a:rPr lang="en-US" dirty="0">
                <a:effectLst/>
              </a:rPr>
              <a:t>Nametag</a:t>
            </a:r>
          </a:p>
          <a:p>
            <a:pPr lvl="2"/>
            <a:r>
              <a:rPr lang="en-US" dirty="0">
                <a:effectLst/>
              </a:rPr>
              <a:t>Conference Pen</a:t>
            </a:r>
          </a:p>
          <a:p>
            <a:pPr lvl="2"/>
            <a:r>
              <a:rPr lang="en-US" dirty="0">
                <a:effectLst/>
              </a:rPr>
              <a:t>Notepad</a:t>
            </a:r>
          </a:p>
          <a:p>
            <a:pPr lvl="2"/>
            <a:r>
              <a:rPr lang="en-US" dirty="0">
                <a:effectLst/>
              </a:rPr>
              <a:t>Conference bag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Booth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effectLst/>
              </a:rPr>
              <a:t>Meeting/Interview Rooms at RAI</a:t>
            </a:r>
          </a:p>
        </p:txBody>
      </p:sp>
    </p:spTree>
    <p:extLst>
      <p:ext uri="{BB962C8B-B14F-4D97-AF65-F5344CB8AC3E}">
        <p14:creationId xmlns:p14="http://schemas.microsoft.com/office/powerpoint/2010/main" val="18950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39239A-83CD-F3A6-DBBE-179038468342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Sponsors up-to-now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9218" name="Picture 2" descr="Logos | Brand Guide">
            <a:extLst>
              <a:ext uri="{FF2B5EF4-FFF2-40B4-BE49-F238E27FC236}">
                <a16:creationId xmlns:a16="http://schemas.microsoft.com/office/drawing/2014/main" id="{B4C2F6DC-03FF-2D4D-3DCC-7CE91DFA3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902" y="1919952"/>
            <a:ext cx="3333135" cy="11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entrum Wiskunde &amp; Informatica - Dutch Techcentre for Life Sciences">
            <a:extLst>
              <a:ext uri="{FF2B5EF4-FFF2-40B4-BE49-F238E27FC236}">
                <a16:creationId xmlns:a16="http://schemas.microsoft.com/office/drawing/2014/main" id="{1B791E1C-9517-A348-BE6F-5B3E1B19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31" y="1920861"/>
            <a:ext cx="2792963" cy="117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F535DB-76E5-720B-8CC7-3A6023BE543F}"/>
              </a:ext>
            </a:extLst>
          </p:cNvPr>
          <p:cNvSpPr txBox="1"/>
          <p:nvPr/>
        </p:nvSpPr>
        <p:spPr>
          <a:xfrm>
            <a:off x="4545107" y="4473678"/>
            <a:ext cx="363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and many more to come!</a:t>
            </a:r>
            <a:endParaRPr lang="LID4096" sz="2400" b="1" dirty="0"/>
          </a:p>
        </p:txBody>
      </p:sp>
    </p:spTree>
    <p:extLst>
      <p:ext uri="{BB962C8B-B14F-4D97-AF65-F5344CB8AC3E}">
        <p14:creationId xmlns:p14="http://schemas.microsoft.com/office/powerpoint/2010/main" val="53755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EA147-9540-09A2-D515-266CE9A1F079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What is ISMP?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C4745-62B5-D008-3358-76A8B1D2E3A7}"/>
              </a:ext>
            </a:extLst>
          </p:cNvPr>
          <p:cNvSpPr txBox="1"/>
          <p:nvPr/>
        </p:nvSpPr>
        <p:spPr>
          <a:xfrm>
            <a:off x="540774" y="1769807"/>
            <a:ext cx="11110451" cy="235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</a:rPr>
              <a:t>The </a:t>
            </a:r>
            <a:r>
              <a:rPr lang="en-US" sz="2000" i="1" dirty="0">
                <a:effectLst/>
              </a:rPr>
              <a:t>International Symposium on Mathematical Programming (ISMP)</a:t>
            </a:r>
            <a:r>
              <a:rPr lang="en-US" sz="2000" dirty="0">
                <a:effectLst/>
              </a:rPr>
              <a:t> is a triennial conference on mathematical optimization, gathering scientists from around the world to present and share their most recent advances and development in the field. 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</a:rPr>
              <a:t>It has more than </a:t>
            </a:r>
            <a:r>
              <a:rPr lang="en-US" sz="2000" i="1" dirty="0">
                <a:effectLst/>
              </a:rPr>
              <a:t>2000 participants </a:t>
            </a:r>
            <a:r>
              <a:rPr lang="en-US" sz="2000" dirty="0">
                <a:effectLst/>
              </a:rPr>
              <a:t>with more than </a:t>
            </a:r>
            <a:r>
              <a:rPr lang="en-US" sz="2000" i="1" dirty="0">
                <a:effectLst/>
              </a:rPr>
              <a:t>1500 presentations</a:t>
            </a:r>
            <a:r>
              <a:rPr lang="en-US" sz="2000" dirty="0">
                <a:effectLst/>
              </a:rPr>
              <a:t>.</a:t>
            </a:r>
            <a:br>
              <a:rPr lang="en-US" sz="2000" dirty="0">
                <a:effectLst/>
              </a:rPr>
            </a:b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21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0966AE-1D49-6757-DFCE-26BBB474EECC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Website 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6D83B-027E-4F8A-316E-3D432F7EB326}"/>
              </a:ext>
            </a:extLst>
          </p:cNvPr>
          <p:cNvSpPr txBox="1"/>
          <p:nvPr/>
        </p:nvSpPr>
        <p:spPr>
          <a:xfrm>
            <a:off x="4289222" y="1431042"/>
            <a:ext cx="361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ismp2027.mathopt.nl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946C5-58AF-71DA-CB5D-629E4B3A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95" y="2240576"/>
            <a:ext cx="9723006" cy="3803015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AE994-6706-B56B-8618-B1937F0C948E}"/>
              </a:ext>
            </a:extLst>
          </p:cNvPr>
          <p:cNvSpPr txBox="1"/>
          <p:nvPr/>
        </p:nvSpPr>
        <p:spPr>
          <a:xfrm>
            <a:off x="4786359" y="6298619"/>
            <a:ext cx="3182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#ISMP2027 </a:t>
            </a:r>
            <a:r>
              <a:rPr lang="en-US" sz="2000" dirty="0"/>
              <a:t>in social media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135995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450F76-483C-1FC2-5280-D7DD70D5A6A2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Actions to organize ISMP2027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378DB7-9408-6870-8A1B-FA3E91A6D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42166"/>
              </p:ext>
            </p:extLst>
          </p:nvPr>
        </p:nvGraphicFramePr>
        <p:xfrm>
          <a:off x="265470" y="2543441"/>
          <a:ext cx="5633884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24">
                  <a:extLst>
                    <a:ext uri="{9D8B030D-6E8A-4147-A177-3AD203B41FA5}">
                      <a16:colId xmlns:a16="http://schemas.microsoft.com/office/drawing/2014/main" val="1590152818"/>
                    </a:ext>
                  </a:extLst>
                </a:gridCol>
                <a:gridCol w="4261760">
                  <a:extLst>
                    <a:ext uri="{9D8B030D-6E8A-4147-A177-3AD203B41FA5}">
                      <a16:colId xmlns:a16="http://schemas.microsoft.com/office/drawing/2014/main" val="193226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Undertaken Actions 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55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2024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Bidbook</a:t>
                      </a:r>
                      <a:r>
                        <a:rPr lang="en-US" dirty="0"/>
                        <a:t> was submitted 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405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June 2024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Bid was won and announced during ISMP2024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379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October 2024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contract with RAI was signed by </a:t>
                      </a:r>
                      <a:r>
                        <a:rPr lang="en-US" dirty="0" err="1"/>
                        <a:t>TUe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518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November 2024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Logo was designed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321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December 2024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Website was made</a:t>
                      </a:r>
                    </a:p>
                    <a:p>
                      <a:r>
                        <a:rPr lang="en-US" dirty="0"/>
                        <a:t>Initial sponsorship packages were made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756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BFC87D-B6BA-F021-C56D-6D51569A7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97336"/>
              </p:ext>
            </p:extLst>
          </p:nvPr>
        </p:nvGraphicFramePr>
        <p:xfrm>
          <a:off x="6292646" y="1885581"/>
          <a:ext cx="5633884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3884">
                  <a:extLst>
                    <a:ext uri="{9D8B030D-6E8A-4147-A177-3AD203B41FA5}">
                      <a16:colId xmlns:a16="http://schemas.microsoft.com/office/drawing/2014/main" val="193226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Actions for the future</a:t>
                      </a:r>
                      <a:endParaRPr lang="LID4096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55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the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scientific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(primarily by MOS)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405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Finalizing the social program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8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Expand the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website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develop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navigate the scientific program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379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Finalizing the sponsorship packages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793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Actively search for sponsors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518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Advertising ISMP 2027 via different channels</a:t>
                      </a:r>
                      <a:endParaRPr lang="LID4096" b="0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321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 ideas about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satellite events</a:t>
                      </a:r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97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Finalizing the discounted accommodations</a:t>
                      </a:r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Mobilize students to help during ISMP 2027 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31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Finalizing the catering options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897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And many more …</a:t>
                      </a:r>
                      <a:endParaRPr lang="LID4096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52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6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5435674-B42E-6614-5177-FC72CE5D1E31}"/>
              </a:ext>
            </a:extLst>
          </p:cNvPr>
          <p:cNvSpPr txBox="1"/>
          <p:nvPr/>
        </p:nvSpPr>
        <p:spPr>
          <a:xfrm>
            <a:off x="820993" y="2480969"/>
            <a:ext cx="10550013" cy="2570960"/>
          </a:xfrm>
          <a:prstGeom prst="rect">
            <a:avLst/>
          </a:prstGeom>
          <a:noFill/>
          <a:effectLst>
            <a:outerShdw blurRad="387206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0000"/>
              </a:lnSpc>
            </a:pPr>
            <a:r>
              <a:rPr lang="nl-NL" sz="6600" b="1" dirty="0">
                <a:solidFill>
                  <a:srgbClr val="CC3345"/>
                </a:solidFill>
              </a:rPr>
              <a:t>Let </a:t>
            </a:r>
            <a:r>
              <a:rPr lang="nl-NL" sz="6600" b="1" dirty="0" err="1">
                <a:solidFill>
                  <a:srgbClr val="CC3345"/>
                </a:solidFill>
              </a:rPr>
              <a:t>us</a:t>
            </a:r>
            <a:r>
              <a:rPr lang="nl-NL" sz="6600" b="1" dirty="0">
                <a:solidFill>
                  <a:srgbClr val="CC3345"/>
                </a:solidFill>
              </a:rPr>
              <a:t> </a:t>
            </a:r>
            <a:r>
              <a:rPr lang="nl-NL" sz="6600" b="1" dirty="0" err="1">
                <a:solidFill>
                  <a:srgbClr val="CC3345"/>
                </a:solidFill>
              </a:rPr>
              <a:t>join</a:t>
            </a:r>
            <a:r>
              <a:rPr lang="nl-NL" sz="6600" b="1" dirty="0">
                <a:solidFill>
                  <a:srgbClr val="CC3345"/>
                </a:solidFill>
              </a:rPr>
              <a:t> </a:t>
            </a:r>
            <a:r>
              <a:rPr lang="nl-NL" sz="6600" b="1" dirty="0" err="1">
                <a:solidFill>
                  <a:srgbClr val="CC3345"/>
                </a:solidFill>
              </a:rPr>
              <a:t>forces</a:t>
            </a:r>
            <a:r>
              <a:rPr lang="nl-NL" sz="6600" b="1" dirty="0">
                <a:solidFill>
                  <a:srgbClr val="CC3345"/>
                </a:solidFill>
              </a:rPr>
              <a:t> </a:t>
            </a:r>
            <a:r>
              <a:rPr lang="nl-NL" sz="6600" b="1" dirty="0" err="1">
                <a:solidFill>
                  <a:srgbClr val="CC3345"/>
                </a:solidFill>
              </a:rPr>
              <a:t>to</a:t>
            </a:r>
            <a:r>
              <a:rPr lang="nl-NL" sz="6600" b="1" dirty="0">
                <a:solidFill>
                  <a:srgbClr val="CC3345"/>
                </a:solidFill>
              </a:rPr>
              <a:t> make ISMP2027 </a:t>
            </a:r>
            <a:r>
              <a:rPr lang="nl-NL" sz="6600" b="1" dirty="0" err="1">
                <a:solidFill>
                  <a:srgbClr val="CC3345"/>
                </a:solidFill>
              </a:rPr>
              <a:t>memorable</a:t>
            </a:r>
            <a:r>
              <a:rPr lang="nl-NL" sz="6600" b="1" dirty="0">
                <a:solidFill>
                  <a:srgbClr val="CC3345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541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A0A51B-5520-EA38-F485-8566694A562E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History of ISMP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EE179A38-6B95-515E-57AC-05B431F1EA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885596"/>
              </p:ext>
            </p:extLst>
          </p:nvPr>
        </p:nvGraphicFramePr>
        <p:xfrm>
          <a:off x="442452" y="1563294"/>
          <a:ext cx="11307096" cy="5112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4516">
                  <a:extLst>
                    <a:ext uri="{9D8B030D-6E8A-4147-A177-3AD203B41FA5}">
                      <a16:colId xmlns:a16="http://schemas.microsoft.com/office/drawing/2014/main" val="2058178834"/>
                    </a:ext>
                  </a:extLst>
                </a:gridCol>
                <a:gridCol w="1884516">
                  <a:extLst>
                    <a:ext uri="{9D8B030D-6E8A-4147-A177-3AD203B41FA5}">
                      <a16:colId xmlns:a16="http://schemas.microsoft.com/office/drawing/2014/main" val="549517529"/>
                    </a:ext>
                  </a:extLst>
                </a:gridCol>
                <a:gridCol w="1884516">
                  <a:extLst>
                    <a:ext uri="{9D8B030D-6E8A-4147-A177-3AD203B41FA5}">
                      <a16:colId xmlns:a16="http://schemas.microsoft.com/office/drawing/2014/main" val="1629841149"/>
                    </a:ext>
                  </a:extLst>
                </a:gridCol>
                <a:gridCol w="1884516">
                  <a:extLst>
                    <a:ext uri="{9D8B030D-6E8A-4147-A177-3AD203B41FA5}">
                      <a16:colId xmlns:a16="http://schemas.microsoft.com/office/drawing/2014/main" val="3280434802"/>
                    </a:ext>
                  </a:extLst>
                </a:gridCol>
                <a:gridCol w="1884516">
                  <a:extLst>
                    <a:ext uri="{9D8B030D-6E8A-4147-A177-3AD203B41FA5}">
                      <a16:colId xmlns:a16="http://schemas.microsoft.com/office/drawing/2014/main" val="1253201486"/>
                    </a:ext>
                  </a:extLst>
                </a:gridCol>
                <a:gridCol w="1884516">
                  <a:extLst>
                    <a:ext uri="{9D8B030D-6E8A-4147-A177-3AD203B41FA5}">
                      <a16:colId xmlns:a16="http://schemas.microsoft.com/office/drawing/2014/main" val="600931624"/>
                    </a:ext>
                  </a:extLst>
                </a:gridCol>
              </a:tblGrid>
              <a:tr h="267494"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D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D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D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D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Location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D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ED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890093"/>
                  </a:ext>
                </a:extLst>
              </a:tr>
              <a:tr h="277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st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Washington DC, USA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1951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nd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Washington DC,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1955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951719"/>
                  </a:ext>
                </a:extLst>
              </a:tr>
              <a:tr h="277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rd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Santa Monica,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1959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4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Chicago,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1962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106874"/>
                  </a:ext>
                </a:extLst>
              </a:tr>
              <a:tr h="2674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5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London, UK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1964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6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Princeton,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>
                          <a:effectLst/>
                          <a:latin typeface="+mn-lt"/>
                        </a:rPr>
                        <a:t>1967</a:t>
                      </a:r>
                      <a:endParaRPr lang="en-NL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53846"/>
                  </a:ext>
                </a:extLst>
              </a:tr>
              <a:tr h="530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</a:t>
                      </a:r>
                      <a:r>
                        <a:rPr lang="en-US" sz="1600" u="none" strike="noStrike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The Hague, The Netherlands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1970</a:t>
                      </a:r>
                      <a:endParaRPr lang="en-NL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8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Stanford, USA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1973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516250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9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Budapest, Hungary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1976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10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Montreal, Canada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1979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213946"/>
                  </a:ext>
                </a:extLst>
              </a:tr>
              <a:tr h="2756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11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Bonn, Germany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1982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12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Boston,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1985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844289"/>
                  </a:ext>
                </a:extLst>
              </a:tr>
              <a:tr h="530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13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Tokyo, Japan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1988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14</a:t>
                      </a:r>
                      <a:r>
                        <a:rPr lang="en-US" sz="1600" u="none" strike="noStrike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Amsterdam, The Netherlands</a:t>
                      </a:r>
                      <a:endParaRPr lang="en-US" sz="1600" b="0" i="0" u="none" strike="noStrike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1991</a:t>
                      </a:r>
                      <a:endParaRPr lang="en-NL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751453"/>
                  </a:ext>
                </a:extLst>
              </a:tr>
              <a:tr h="530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15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Ann Arbor,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1994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16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Lausanne, Switzerland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1997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77830"/>
                  </a:ext>
                </a:extLst>
              </a:tr>
              <a:tr h="530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17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Atlanta,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2000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18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Copenhagen, Denmark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2003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226674"/>
                  </a:ext>
                </a:extLst>
              </a:tr>
              <a:tr h="277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19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Rio de Janeiro, Brazil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2006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20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Chicago,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2009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107073"/>
                  </a:ext>
                </a:extLst>
              </a:tr>
              <a:tr h="277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21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st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Berlin, Germany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2012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22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nd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Pittsburgh, PA, USA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2015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536196"/>
                  </a:ext>
                </a:extLst>
              </a:tr>
              <a:tr h="2674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23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rd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Bordeaux, France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2018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24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Online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2022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387868"/>
                  </a:ext>
                </a:extLst>
              </a:tr>
              <a:tr h="530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25</a:t>
                      </a:r>
                      <a:r>
                        <a:rPr lang="en-US" sz="1600" u="none" strike="noStrike" baseline="30000" dirty="0"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ISMP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Montréal, Canada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NL" sz="1600" u="none" strike="noStrike" dirty="0">
                          <a:effectLst/>
                          <a:latin typeface="+mn-lt"/>
                        </a:rPr>
                        <a:t>2024</a:t>
                      </a:r>
                      <a:endParaRPr lang="en-NL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26</a:t>
                      </a:r>
                      <a:r>
                        <a:rPr lang="en-US" sz="1600" b="0" i="0" u="none" strike="noStrike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ISMP</a:t>
                      </a:r>
                      <a:endParaRPr lang="en-NL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Amsterdam, The Netherlands</a:t>
                      </a:r>
                      <a:endParaRPr lang="en-NL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n-NL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4533" marR="4533" marT="453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111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9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03FAC-8C15-7F6F-C2E4-4ABD79F51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C3DBDE-D6E5-B529-C21B-F2D9A06C89AC}"/>
              </a:ext>
            </a:extLst>
          </p:cNvPr>
          <p:cNvSpPr txBox="1"/>
          <p:nvPr/>
        </p:nvSpPr>
        <p:spPr>
          <a:xfrm>
            <a:off x="265469" y="359326"/>
            <a:ext cx="6278765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80100"/>
                </a:solidFill>
                <a:latin typeface="Aptos Display" panose="02110004020202020204"/>
                <a:ea typeface="+mj-ea"/>
                <a:cs typeface="+mj-cs"/>
              </a:rPr>
              <a:t>How did we bring ISMP 2027 to NL?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091E0-F917-9D6C-9ADC-32605F1E4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1" y="1314012"/>
            <a:ext cx="7836937" cy="5543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BC5BD1-0585-81FE-C7A8-5FF56FABE538}"/>
              </a:ext>
            </a:extLst>
          </p:cNvPr>
          <p:cNvSpPr txBox="1"/>
          <p:nvPr/>
        </p:nvSpPr>
        <p:spPr>
          <a:xfrm>
            <a:off x="7835154" y="1166107"/>
            <a:ext cx="4410634" cy="6555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2880"/>
            <a:endParaRPr lang="en-US" sz="2000" b="1" dirty="0"/>
          </a:p>
          <a:p>
            <a:pPr marL="182880"/>
            <a:r>
              <a:rPr lang="en-US" sz="2000" b="1" dirty="0"/>
              <a:t>Fall 2023</a:t>
            </a:r>
            <a:r>
              <a:rPr lang="en-US" sz="2000" dirty="0"/>
              <a:t>: </a:t>
            </a:r>
            <a:r>
              <a:rPr lang="en-US" sz="2000" dirty="0" err="1"/>
              <a:t>Ahmadreza</a:t>
            </a:r>
            <a:r>
              <a:rPr lang="en-US" sz="2000" dirty="0"/>
              <a:t> Marandi asks for bids from venues in NL.</a:t>
            </a:r>
            <a:br>
              <a:rPr lang="en-US" sz="2000" dirty="0"/>
            </a:br>
            <a:endParaRPr lang="en-US" sz="2000" dirty="0"/>
          </a:p>
          <a:p>
            <a:pPr marL="182880"/>
            <a:r>
              <a:rPr lang="en-US" sz="2000" b="1" dirty="0"/>
              <a:t>February 2024</a:t>
            </a:r>
            <a:r>
              <a:rPr lang="en-US" sz="2000" dirty="0"/>
              <a:t>: preliminary bid sent</a:t>
            </a:r>
            <a:br>
              <a:rPr lang="en-US" sz="2000" dirty="0"/>
            </a:br>
            <a:endParaRPr lang="en-US" sz="2000" dirty="0"/>
          </a:p>
          <a:p>
            <a:pPr marL="182880"/>
            <a:r>
              <a:rPr lang="en-US" sz="2000" b="1" dirty="0"/>
              <a:t>May 2024: </a:t>
            </a:r>
            <a:r>
              <a:rPr lang="en-US" sz="2000" dirty="0"/>
              <a:t>full bid sent to MOS</a:t>
            </a:r>
          </a:p>
          <a:p>
            <a:pPr marL="182880"/>
            <a:r>
              <a:rPr lang="en-US" sz="2000" dirty="0"/>
              <a:t>Includes support letters from:</a:t>
            </a:r>
            <a:br>
              <a:rPr lang="en-US" sz="2000" dirty="0"/>
            </a:br>
            <a:r>
              <a:rPr lang="en-US" sz="2000" dirty="0"/>
              <a:t>- LNMB, VVSOR, BETA, PWN, KNAW</a:t>
            </a:r>
          </a:p>
          <a:p>
            <a:pPr marL="182880"/>
            <a:r>
              <a:rPr lang="en-US" sz="2000" dirty="0"/>
              <a:t>- TU/e, Twente, </a:t>
            </a:r>
            <a:r>
              <a:rPr lang="en-US" sz="2000" dirty="0" err="1"/>
              <a:t>UvA</a:t>
            </a:r>
            <a:r>
              <a:rPr lang="en-US" sz="2000" dirty="0"/>
              <a:t>, VU &amp; CWI.</a:t>
            </a:r>
          </a:p>
          <a:p>
            <a:pPr marL="182880"/>
            <a:r>
              <a:rPr lang="en-US" sz="2000" dirty="0"/>
              <a:t>- Mayor of Amsterdam</a:t>
            </a:r>
          </a:p>
          <a:p>
            <a:pPr marL="182880"/>
            <a:r>
              <a:rPr lang="en-US" sz="2000" dirty="0"/>
              <a:t>- Amsterdam Convention Bureau</a:t>
            </a:r>
          </a:p>
          <a:p>
            <a:pPr marL="182880"/>
            <a:endParaRPr lang="en-US" sz="2000" dirty="0"/>
          </a:p>
          <a:p>
            <a:pPr marL="182880"/>
            <a:r>
              <a:rPr lang="en-US" sz="2000" b="1" dirty="0"/>
              <a:t>July 2024</a:t>
            </a:r>
            <a:r>
              <a:rPr lang="en-US" sz="2000" dirty="0"/>
              <a:t>:  ISMP 2027 is officially announced at business meeting of ISMP 2024 in Montreal.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947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3D5189-F43F-6406-12CE-70B2121A5605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Local Organization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5E7178-A120-17DF-915A-A0B05624D161}"/>
              </a:ext>
            </a:extLst>
          </p:cNvPr>
          <p:cNvSpPr txBox="1">
            <a:spLocks/>
          </p:cNvSpPr>
          <p:nvPr/>
        </p:nvSpPr>
        <p:spPr>
          <a:xfrm>
            <a:off x="265470" y="1483560"/>
            <a:ext cx="4992331" cy="33289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CE0538"/>
                </a:solidFill>
                <a:latin typeface="+mn-lt"/>
                <a:cs typeface="Arial" panose="020B0604020202020204" pitchFamily="34" charset="0"/>
              </a:rPr>
              <a:t>Conference Co-Chairs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Karen Aardal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TU Delft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Daniel Dadush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CWI &amp; Utrecht University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Monique Laurent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CWI &amp; Tilburg University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+mn-lt"/>
                <a:cs typeface="Arial" panose="020B0604020202020204" pitchFamily="34" charset="0"/>
              </a:rPr>
              <a:t>Ahmadreza Marandi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TU Eindhoven</a:t>
            </a:r>
          </a:p>
          <a:p>
            <a:pPr>
              <a:lnSpc>
                <a:spcPct val="150000"/>
              </a:lnSpc>
            </a:pPr>
            <a:endParaRPr lang="nl-NL" sz="2000" dirty="0">
              <a:latin typeface="+mn-lt"/>
            </a:endParaRP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89FDE1A-4FDE-42A8-9630-AB4793CCE0E4}"/>
              </a:ext>
            </a:extLst>
          </p:cNvPr>
          <p:cNvSpPr txBox="1">
            <a:spLocks/>
          </p:cNvSpPr>
          <p:nvPr/>
        </p:nvSpPr>
        <p:spPr>
          <a:xfrm>
            <a:off x="5820696" y="1483560"/>
            <a:ext cx="6504039" cy="6173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CE0538"/>
                </a:solidFill>
                <a:latin typeface="+mn-lt"/>
              </a:rPr>
              <a:t>Subcommittee Chairs</a:t>
            </a:r>
          </a:p>
          <a:p>
            <a:pPr lvl="1" algn="l">
              <a:lnSpc>
                <a:spcPct val="150000"/>
              </a:lnSpc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Budget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</a:t>
            </a:r>
            <a:r>
              <a:rPr lang="en-US" sz="1800" dirty="0">
                <a:latin typeface="+mn-lt"/>
              </a:rPr>
              <a:t> Monique Laurent,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Ahmadreza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 Marandi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>
                <a:latin typeface="+mn-lt"/>
              </a:rPr>
              <a:t>Maria </a:t>
            </a:r>
            <a:r>
              <a:rPr lang="en-US" sz="1800" dirty="0" err="1">
                <a:latin typeface="+mn-lt"/>
              </a:rPr>
              <a:t>Vlasiou</a:t>
            </a:r>
            <a:endParaRPr lang="en-US" sz="1800" b="1" dirty="0">
              <a:latin typeface="+mn-lt"/>
            </a:endParaRPr>
          </a:p>
          <a:p>
            <a:pPr lvl="1" algn="l">
              <a:lnSpc>
                <a:spcPct val="150000"/>
              </a:lnSpc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Diversity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</a:t>
            </a:r>
            <a:r>
              <a:rPr lang="en-US" sz="1800" dirty="0">
                <a:latin typeface="+mn-lt"/>
              </a:rPr>
              <a:t> Karen </a:t>
            </a:r>
            <a:r>
              <a:rPr lang="en-US" sz="1800" dirty="0" err="1">
                <a:latin typeface="+mn-lt"/>
              </a:rPr>
              <a:t>Aardal</a:t>
            </a:r>
            <a:r>
              <a:rPr lang="en-US" sz="1800" dirty="0">
                <a:latin typeface="+mn-lt"/>
              </a:rPr>
              <a:t>,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Sophie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Huiberts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800" dirty="0">
                <a:latin typeface="+mn-lt"/>
              </a:rPr>
              <a:t>Daniel </a:t>
            </a:r>
            <a:r>
              <a:rPr lang="en-US" sz="1800" dirty="0" err="1">
                <a:latin typeface="+mn-lt"/>
              </a:rPr>
              <a:t>Dadush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lvl="1" algn="l">
              <a:lnSpc>
                <a:spcPct val="150000"/>
              </a:lnSpc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Fundraising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1800" dirty="0">
                <a:latin typeface="+mn-lt"/>
              </a:rPr>
              <a:t>Marjan van den Akker, </a:t>
            </a:r>
            <a:r>
              <a:rPr lang="en-US" sz="1800" b="1" dirty="0">
                <a:latin typeface="+mn-lt"/>
              </a:rPr>
              <a:t>Daniel Dadush, </a:t>
            </a:r>
            <a:r>
              <a:rPr lang="en-US" sz="1800" dirty="0">
                <a:latin typeface="+mn-lt"/>
              </a:rPr>
              <a:t>Jan Karel </a:t>
            </a:r>
            <a:r>
              <a:rPr lang="en-US" sz="1800" dirty="0" err="1">
                <a:latin typeface="+mn-lt"/>
              </a:rPr>
              <a:t>Lenstra</a:t>
            </a:r>
            <a:r>
              <a:rPr lang="en-US" sz="1800" dirty="0">
                <a:latin typeface="+mn-lt"/>
              </a:rPr>
              <a:t>, Ahmadreza Marandi, Albert Schrotenboer, Marc Uetz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lvl="1" algn="l">
              <a:lnSpc>
                <a:spcPct val="150000"/>
              </a:lnSpc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Website &amp; Program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Christopher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Hojny</a:t>
            </a:r>
            <a:r>
              <a:rPr lang="en-US" sz="1800" b="1" dirty="0">
                <a:latin typeface="+mn-lt"/>
              </a:rPr>
              <a:t>, </a:t>
            </a:r>
            <a:r>
              <a:rPr lang="en-US" sz="1800" dirty="0">
                <a:latin typeface="+mn-lt"/>
              </a:rPr>
              <a:t>Matthias Walter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lvl="1" algn="l">
              <a:lnSpc>
                <a:spcPct val="150000"/>
              </a:lnSpc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Satellite &amp; Outreach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Karen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Aardal</a:t>
            </a:r>
            <a:r>
              <a:rPr lang="en-US" sz="1800" b="1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Ilker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Birbil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lvl="1" algn="l">
              <a:lnSpc>
                <a:spcPct val="150000"/>
              </a:lnSpc>
            </a:pPr>
            <a:r>
              <a:rPr lang="en-US" sz="1800" u="sng" dirty="0">
                <a:solidFill>
                  <a:schemeClr val="tx1"/>
                </a:solidFill>
                <a:latin typeface="+mn-lt"/>
              </a:rPr>
              <a:t>Social Program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Tim Oosterwijk</a:t>
            </a:r>
            <a:r>
              <a:rPr lang="en-US" sz="1800" b="1" dirty="0">
                <a:latin typeface="+mn-lt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Guido Schäfer, </a:t>
            </a:r>
            <a:r>
              <a:rPr lang="en-US" sz="1800" dirty="0">
                <a:latin typeface="+mn-lt"/>
              </a:rPr>
              <a:t>Leen Stougie, Tjark Vredeveld</a:t>
            </a:r>
            <a:endParaRPr lang="nl-NL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7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E877B-4733-E50C-3182-5CCF14CC1B21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Local Organizers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D629D6A-9AD9-9F90-0345-9EE2E83545A8}"/>
              </a:ext>
            </a:extLst>
          </p:cNvPr>
          <p:cNvSpPr txBox="1">
            <a:spLocks/>
          </p:cNvSpPr>
          <p:nvPr/>
        </p:nvSpPr>
        <p:spPr>
          <a:xfrm>
            <a:off x="348062" y="1347178"/>
            <a:ext cx="5865925" cy="48761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3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Ivo Adan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TU Eindhoven 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Marjan van den Akker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Utrecht University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Ilker Birbil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University of Amsterdam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Richard Boucherie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University of Twente 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Christopher Hojny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TU Eindhoven</a:t>
            </a:r>
          </a:p>
          <a:p>
            <a:pPr>
              <a:lnSpc>
                <a:spcPct val="150000"/>
              </a:lnSpc>
            </a:pPr>
            <a:r>
              <a:rPr lang="fr-FR" sz="1800" b="1" dirty="0">
                <a:solidFill>
                  <a:schemeClr val="tx1"/>
                </a:solidFill>
                <a:latin typeface="+mn-lt"/>
              </a:rPr>
              <a:t>Sophie Huiberts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, CNRS, Clermont Auvergne </a:t>
            </a:r>
            <a:r>
              <a:rPr lang="fr-FR" sz="1800" dirty="0" err="1">
                <a:solidFill>
                  <a:schemeClr val="tx1"/>
                </a:solidFill>
                <a:latin typeface="+mn-lt"/>
              </a:rPr>
              <a:t>University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Jan Karel Lenstra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CWI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Tim Oosterwijk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VU Amsterdam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Juan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Peypouquet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University of Groningen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Guido Sch</a:t>
            </a:r>
            <a:r>
              <a:rPr lang="nl-NL" sz="1800" b="1" i="0" dirty="0">
                <a:solidFill>
                  <a:srgbClr val="333333"/>
                </a:solidFill>
                <a:latin typeface="+mn-lt"/>
              </a:rPr>
              <a:t>ä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fer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CWI and University of Amsterdam 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+mn-lt"/>
            </a:endParaRPr>
          </a:p>
          <a:p>
            <a:pPr>
              <a:lnSpc>
                <a:spcPct val="150000"/>
              </a:lnSpc>
            </a:pPr>
            <a:endParaRPr lang="nl-NL" sz="18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2FC50-CAD9-3660-3049-DD3142DB4AA3}"/>
              </a:ext>
            </a:extLst>
          </p:cNvPr>
          <p:cNvSpPr txBox="1"/>
          <p:nvPr/>
        </p:nvSpPr>
        <p:spPr>
          <a:xfrm>
            <a:off x="6213987" y="1187663"/>
            <a:ext cx="6100916" cy="5557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Albert Schrotenboer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TU Eindhoven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Renata Sotirov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Tilburg University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Frits Spieksma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TU Eindhoven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Leen Stougie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CWI and VU Amsterdam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Marc Uetz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University of Twente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Juan Vera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Lizcano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Tilburg University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Maria Vlasiou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University of Twente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Tjark Vredeveld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University of Maastricht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Matthias Walter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University of Twente</a:t>
            </a:r>
          </a:p>
          <a:p>
            <a:pPr>
              <a:lnSpc>
                <a:spcPct val="2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Bert Zwart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CWI and TU Eindhoven</a:t>
            </a:r>
            <a:endParaRPr lang="LID4096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91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3">
            <a:extLst>
              <a:ext uri="{FF2B5EF4-FFF2-40B4-BE49-F238E27FC236}">
                <a16:creationId xmlns:a16="http://schemas.microsoft.com/office/drawing/2014/main" id="{5E770F96-B41C-C5F0-CF5A-994D6EB32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b="15657"/>
          <a:stretch/>
        </p:blipFill>
        <p:spPr>
          <a:xfrm>
            <a:off x="0" y="1297858"/>
            <a:ext cx="12192000" cy="55601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420B60-A84A-C359-DE1B-DDA15345BB7F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Location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76489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BCEE6B-746F-F36A-E066-7DC44FF53609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Location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3" name="Afbeelding 22">
            <a:extLst>
              <a:ext uri="{FF2B5EF4-FFF2-40B4-BE49-F238E27FC236}">
                <a16:creationId xmlns:a16="http://schemas.microsoft.com/office/drawing/2014/main" id="{59524D32-2687-BB17-34E4-4413B374F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t="32306" r="37770" b="28585"/>
          <a:stretch/>
        </p:blipFill>
        <p:spPr>
          <a:xfrm>
            <a:off x="0" y="1268361"/>
            <a:ext cx="6571130" cy="5589639"/>
          </a:xfrm>
          <a:prstGeom prst="rect">
            <a:avLst/>
          </a:prstGeom>
        </p:spPr>
      </p:pic>
      <p:pic>
        <p:nvPicPr>
          <p:cNvPr id="4" name="Picture 2" descr="RAI Amsterdam | Amsterdam | Facebook">
            <a:extLst>
              <a:ext uri="{FF2B5EF4-FFF2-40B4-BE49-F238E27FC236}">
                <a16:creationId xmlns:a16="http://schemas.microsoft.com/office/drawing/2014/main" id="{4693477E-4345-BD53-6F50-F704110D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671" y="5837619"/>
            <a:ext cx="416569" cy="416569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ed railway station icon - Free red train icons">
            <a:extLst>
              <a:ext uri="{FF2B5EF4-FFF2-40B4-BE49-F238E27FC236}">
                <a16:creationId xmlns:a16="http://schemas.microsoft.com/office/drawing/2014/main" id="{15F0F2A4-58E8-CB0D-962F-AD670A92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06" y="6065179"/>
            <a:ext cx="313932" cy="31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E9EE3A5-EE46-DC12-7428-8295CDB74ED8}"/>
              </a:ext>
            </a:extLst>
          </p:cNvPr>
          <p:cNvSpPr/>
          <p:nvPr/>
        </p:nvSpPr>
        <p:spPr>
          <a:xfrm>
            <a:off x="3110442" y="2261421"/>
            <a:ext cx="599455" cy="383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7" name="Picture 11" descr="A blue and black stripes">
            <a:extLst>
              <a:ext uri="{FF2B5EF4-FFF2-40B4-BE49-F238E27FC236}">
                <a16:creationId xmlns:a16="http://schemas.microsoft.com/office/drawing/2014/main" id="{1F67A76C-0086-ECB4-D7D5-8F75817B5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434" y="2373587"/>
            <a:ext cx="461490" cy="18684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D45FCF6-74E3-F1F3-F537-4EA970C8FA05}"/>
              </a:ext>
            </a:extLst>
          </p:cNvPr>
          <p:cNvSpPr/>
          <p:nvPr/>
        </p:nvSpPr>
        <p:spPr>
          <a:xfrm>
            <a:off x="988876" y="6155884"/>
            <a:ext cx="599455" cy="383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9" name="Picture 4" descr="A blue and black stripes">
            <a:extLst>
              <a:ext uri="{FF2B5EF4-FFF2-40B4-BE49-F238E27FC236}">
                <a16:creationId xmlns:a16="http://schemas.microsoft.com/office/drawing/2014/main" id="{6466CA0B-9A8F-2A04-5B03-38406DAEE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20" y="6254188"/>
            <a:ext cx="461490" cy="186849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A1AA60B8-2451-CFC5-31B1-C05700F02025}"/>
              </a:ext>
            </a:extLst>
          </p:cNvPr>
          <p:cNvSpPr/>
          <p:nvPr/>
        </p:nvSpPr>
        <p:spPr>
          <a:xfrm>
            <a:off x="2220512" y="6472518"/>
            <a:ext cx="599455" cy="383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Picture 8" descr="A blue and black stripes">
            <a:extLst>
              <a:ext uri="{FF2B5EF4-FFF2-40B4-BE49-F238E27FC236}">
                <a16:creationId xmlns:a16="http://schemas.microsoft.com/office/drawing/2014/main" id="{0CB7A657-747E-6C97-61BF-6512BC3DC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04" y="6584684"/>
            <a:ext cx="461490" cy="186849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43429C24-E4ED-1AF1-1E33-C681CC8CC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21612"/>
              </p:ext>
            </p:extLst>
          </p:nvPr>
        </p:nvGraphicFramePr>
        <p:xfrm>
          <a:off x="6890373" y="1823720"/>
          <a:ext cx="4942712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944">
                  <a:extLst>
                    <a:ext uri="{9D8B030D-6E8A-4147-A177-3AD203B41FA5}">
                      <a16:colId xmlns:a16="http://schemas.microsoft.com/office/drawing/2014/main" val="3977312809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3174964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RAI to/from</a:t>
                      </a:r>
                      <a:endParaRPr lang="LID4096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Time (minutes)</a:t>
                      </a:r>
                      <a:endParaRPr lang="LID4096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4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756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Amsterdam Central Station</a:t>
                      </a:r>
                      <a:endParaRPr lang="LID4096" sz="1600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 (metro) </a:t>
                      </a:r>
                    </a:p>
                    <a:p>
                      <a:r>
                        <a:rPr lang="en-US" sz="1600" dirty="0"/>
                        <a:t>20 (cycling)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60 (walking)</a:t>
                      </a:r>
                      <a:endParaRPr lang="LID4096" sz="1600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14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Amsterdam Zuid Station</a:t>
                      </a:r>
                      <a:endParaRPr lang="LID4096" sz="1600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 (metro)</a:t>
                      </a:r>
                    </a:p>
                    <a:p>
                      <a:r>
                        <a:rPr lang="en-US" sz="1600" dirty="0"/>
                        <a:t>4 (cycling)</a:t>
                      </a:r>
                    </a:p>
                    <a:p>
                      <a:r>
                        <a:rPr lang="en-US" sz="1600" dirty="0"/>
                        <a:t>21 (walking)</a:t>
                      </a:r>
                      <a:endParaRPr lang="LID4096" sz="1600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01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Amsterdam Amstel Station</a:t>
                      </a:r>
                      <a:endParaRPr lang="LID4096" sz="1600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 (metro)</a:t>
                      </a:r>
                    </a:p>
                    <a:p>
                      <a:r>
                        <a:rPr lang="en-US" sz="1600" dirty="0"/>
                        <a:t>10 (cycling)</a:t>
                      </a:r>
                    </a:p>
                    <a:p>
                      <a:r>
                        <a:rPr lang="en-US" sz="1600" dirty="0"/>
                        <a:t>30 (walking)</a:t>
                      </a:r>
                      <a:endParaRPr lang="LID4096" sz="1600" dirty="0"/>
                    </a:p>
                  </a:txBody>
                  <a:tcPr>
                    <a:solidFill>
                      <a:srgbClr val="F0F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07325"/>
                  </a:ext>
                </a:extLst>
              </a:tr>
            </a:tbl>
          </a:graphicData>
        </a:graphic>
      </p:graphicFrame>
      <p:sp>
        <p:nvSpPr>
          <p:cNvPr id="13" name="Rectangle 9">
            <a:extLst>
              <a:ext uri="{FF2B5EF4-FFF2-40B4-BE49-F238E27FC236}">
                <a16:creationId xmlns:a16="http://schemas.microsoft.com/office/drawing/2014/main" id="{2124C20C-C08F-BE84-267B-E6ABCC47E5B6}"/>
              </a:ext>
            </a:extLst>
          </p:cNvPr>
          <p:cNvSpPr/>
          <p:nvPr/>
        </p:nvSpPr>
        <p:spPr>
          <a:xfrm>
            <a:off x="6811717" y="5910590"/>
            <a:ext cx="599455" cy="383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4" name="Picture 10" descr="A blue and black stripes">
            <a:extLst>
              <a:ext uri="{FF2B5EF4-FFF2-40B4-BE49-F238E27FC236}">
                <a16:creationId xmlns:a16="http://schemas.microsoft.com/office/drawing/2014/main" id="{C3DDF855-5688-8732-B6D7-DAA6446E0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9" y="6022756"/>
            <a:ext cx="461490" cy="186849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341BE853-6830-FDFA-AAE9-4557FD433561}"/>
              </a:ext>
            </a:extLst>
          </p:cNvPr>
          <p:cNvSpPr txBox="1"/>
          <p:nvPr/>
        </p:nvSpPr>
        <p:spPr>
          <a:xfrm>
            <a:off x="7470164" y="5963323"/>
            <a:ext cx="114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Train Station</a:t>
            </a:r>
            <a:endParaRPr lang="LID4096" sz="1400" dirty="0"/>
          </a:p>
        </p:txBody>
      </p:sp>
      <p:pic>
        <p:nvPicPr>
          <p:cNvPr id="16" name="Picture 6" descr="Red railway station icon - Free red train icons">
            <a:extLst>
              <a:ext uri="{FF2B5EF4-FFF2-40B4-BE49-F238E27FC236}">
                <a16:creationId xmlns:a16="http://schemas.microsoft.com/office/drawing/2014/main" id="{318A8D58-3D0B-C970-6D93-285748F7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88" y="6438808"/>
            <a:ext cx="313932" cy="31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12C830D2-37B7-8F9A-91E3-9A90F8BB34C3}"/>
              </a:ext>
            </a:extLst>
          </p:cNvPr>
          <p:cNvSpPr txBox="1"/>
          <p:nvPr/>
        </p:nvSpPr>
        <p:spPr>
          <a:xfrm>
            <a:off x="7470164" y="6428871"/>
            <a:ext cx="1223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Metro Station</a:t>
            </a:r>
            <a:endParaRPr lang="LID4096" sz="1400" dirty="0"/>
          </a:p>
        </p:txBody>
      </p:sp>
    </p:spTree>
    <p:extLst>
      <p:ext uri="{BB962C8B-B14F-4D97-AF65-F5344CB8AC3E}">
        <p14:creationId xmlns:p14="http://schemas.microsoft.com/office/powerpoint/2010/main" val="88088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906666-8E06-BD86-8428-6E4C33F8BF10}"/>
              </a:ext>
            </a:extLst>
          </p:cNvPr>
          <p:cNvSpPr txBox="1"/>
          <p:nvPr/>
        </p:nvSpPr>
        <p:spPr>
          <a:xfrm>
            <a:off x="265470" y="359326"/>
            <a:ext cx="6096000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801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RAI Facilities</a:t>
            </a:r>
            <a:endParaRPr kumimoji="0" lang="LID4096" sz="3200" b="1" i="0" u="none" strike="noStrike" kern="1200" cap="none" spc="0" normalizeH="0" baseline="0" noProof="0" dirty="0">
              <a:ln>
                <a:noFill/>
              </a:ln>
              <a:solidFill>
                <a:srgbClr val="0801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60BDE-6AEE-ED36-24ED-CACE26596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673" y="1506763"/>
            <a:ext cx="2129012" cy="16072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F5117B-1E01-80B8-92B6-9A847D23A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673" y="3369861"/>
            <a:ext cx="2129012" cy="1540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6A121C-7FD4-C074-2811-E005A7143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4673" y="5166165"/>
            <a:ext cx="2129012" cy="162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DE5D7-AC7E-8BAE-9BB3-2E60B4D16F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94"/>
          <a:stretch/>
        </p:blipFill>
        <p:spPr>
          <a:xfrm>
            <a:off x="1111315" y="2050152"/>
            <a:ext cx="4514030" cy="2757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28EBBF-09E3-3176-24EC-6E5874824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581" y="1506763"/>
            <a:ext cx="2219889" cy="1607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DA7A5-0A4F-1E79-3C0B-28A3AC63E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2581" y="3369860"/>
            <a:ext cx="2219889" cy="1540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B3B57-599D-7233-37ED-8316280FC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2581" y="5166166"/>
            <a:ext cx="2219889" cy="162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B204DBEB-0467-4841-2B96-7F0329CB27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8683902"/>
                  </p:ext>
                </p:extLst>
              </p:nvPr>
            </p:nvGraphicFramePr>
            <p:xfrm>
              <a:off x="1111315" y="4946679"/>
              <a:ext cx="4514030" cy="1676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7015">
                      <a:extLst>
                        <a:ext uri="{9D8B030D-6E8A-4147-A177-3AD203B41FA5}">
                          <a16:colId xmlns:a16="http://schemas.microsoft.com/office/drawing/2014/main" val="2283718180"/>
                        </a:ext>
                      </a:extLst>
                    </a:gridCol>
                    <a:gridCol w="2257015">
                      <a:extLst>
                        <a:ext uri="{9D8B030D-6E8A-4147-A177-3AD203B41FA5}">
                          <a16:colId xmlns:a16="http://schemas.microsoft.com/office/drawing/2014/main" val="2663411664"/>
                        </a:ext>
                      </a:extLst>
                    </a:gridCol>
                  </a:tblGrid>
                  <a:tr h="3109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Capacity (seats)</a:t>
                          </a:r>
                          <a:endParaRPr lang="LID4096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E4ED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Number of rooms</a:t>
                          </a:r>
                          <a:endParaRPr lang="LID4096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E4ED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1488359"/>
                      </a:ext>
                    </a:extLst>
                  </a:tr>
                  <a:tr h="31099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𝟕𝟎𝟎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𝟏𝟕𝟎𝟎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4</a:t>
                          </a:r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32999"/>
                      </a:ext>
                    </a:extLst>
                  </a:tr>
                  <a:tr h="31099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𝟗𝟓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𝟑𝟎𝟎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16</a:t>
                          </a:r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7042720"/>
                      </a:ext>
                    </a:extLst>
                  </a:tr>
                  <a:tr h="31099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𝟕𝟎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𝟗𝟎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7</a:t>
                          </a:r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469714"/>
                      </a:ext>
                    </a:extLst>
                  </a:tr>
                  <a:tr h="31099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𝟐𝟖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𝟓𝟎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17</a:t>
                          </a:r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81236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B204DBEB-0467-4841-2B96-7F0329CB27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88683902"/>
                  </p:ext>
                </p:extLst>
              </p:nvPr>
            </p:nvGraphicFramePr>
            <p:xfrm>
              <a:off x="1111315" y="4946679"/>
              <a:ext cx="4514030" cy="1676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57015">
                      <a:extLst>
                        <a:ext uri="{9D8B030D-6E8A-4147-A177-3AD203B41FA5}">
                          <a16:colId xmlns:a16="http://schemas.microsoft.com/office/drawing/2014/main" val="2283718180"/>
                        </a:ext>
                      </a:extLst>
                    </a:gridCol>
                    <a:gridCol w="2257015">
                      <a:extLst>
                        <a:ext uri="{9D8B030D-6E8A-4147-A177-3AD203B41FA5}">
                          <a16:colId xmlns:a16="http://schemas.microsoft.com/office/drawing/2014/main" val="2663411664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Capacity (seats)</a:t>
                          </a:r>
                          <a:endParaRPr lang="LID4096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E4EDF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</a:rPr>
                            <a:t>Number of rooms</a:t>
                          </a:r>
                          <a:endParaRPr lang="LID4096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rgbClr val="E4ED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148835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9"/>
                          <a:stretch>
                            <a:fillRect l="-270" t="-105455" r="-100809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4</a:t>
                          </a:r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23299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9"/>
                          <a:stretch>
                            <a:fillRect l="-270" t="-201786" r="-100809" b="-2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16</a:t>
                          </a:r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704272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9"/>
                          <a:stretch>
                            <a:fillRect l="-270" t="-307273" r="-100809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7</a:t>
                          </a:r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94469714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LID4096"/>
                        </a:p>
                      </a:txBody>
                      <a:tcPr>
                        <a:blipFill>
                          <a:blip r:embed="rId9"/>
                          <a:stretch>
                            <a:fillRect l="-270" t="-407273" r="-100809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17</a:t>
                          </a:r>
                          <a:endParaRPr lang="LID4096" sz="1600" b="1" dirty="0"/>
                        </a:p>
                      </a:txBody>
                      <a:tcPr>
                        <a:solidFill>
                          <a:srgbClr val="F0F1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812368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821368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welco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4853</TotalTime>
  <Words>1472</Words>
  <Application>Microsoft Office PowerPoint</Application>
  <PresentationFormat>Widescreen</PresentationFormat>
  <Paragraphs>361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AmsterdamSans-ExtraBold</vt:lpstr>
      <vt:lpstr>Aptos</vt:lpstr>
      <vt:lpstr>Aptos Display</vt:lpstr>
      <vt:lpstr>Aptos Narrow</vt:lpstr>
      <vt:lpstr>Arial</vt:lpstr>
      <vt:lpstr>Calibri</vt:lpstr>
      <vt:lpstr>Cambria Math</vt:lpstr>
      <vt:lpstr>Office Theme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Marandi, Ahmadreza</dc:creator>
  <cp:lastModifiedBy>Vlasiou, Maria (UT-EEMCS)</cp:lastModifiedBy>
  <cp:revision>60</cp:revision>
  <dcterms:created xsi:type="dcterms:W3CDTF">2024-06-17T09:05:36Z</dcterms:created>
  <dcterms:modified xsi:type="dcterms:W3CDTF">2025-01-21T11:30:06Z</dcterms:modified>
</cp:coreProperties>
</file>