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77" r:id="rId2"/>
    <p:sldId id="511" r:id="rId3"/>
    <p:sldId id="512" r:id="rId4"/>
    <p:sldId id="513" r:id="rId5"/>
    <p:sldId id="516" r:id="rId6"/>
    <p:sldId id="514" r:id="rId7"/>
    <p:sldId id="517" r:id="rId8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rink, J.L. (EWI)" initials="HJ(" lastIdx="2" clrIdx="0">
    <p:extLst>
      <p:ext uri="{19B8F6BF-5375-455C-9EA6-DF929625EA0E}">
        <p15:presenceInfo xmlns:p15="http://schemas.microsoft.com/office/powerpoint/2012/main" userId="S-1-5-21-950020493-2556186422-1790655746-16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0417" autoAdjust="0"/>
  </p:normalViewPr>
  <p:slideViewPr>
    <p:cSldViewPr>
      <p:cViewPr varScale="1">
        <p:scale>
          <a:sx n="57" d="100"/>
          <a:sy n="57" d="100"/>
        </p:scale>
        <p:origin x="16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698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AA70CE-C1DB-48BE-94BB-A16FB437609A}" type="datetimeFigureOut">
              <a:rPr lang="nl-NL"/>
              <a:pPr>
                <a:defRPr/>
              </a:pPr>
              <a:t>13-1-2025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B87F9E-4BFC-4D3B-A0B5-5B19498E102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49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40058D-7A7E-42D1-BBD1-398BAA18537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1950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0058D-7A7E-42D1-BBD1-398BAA18537F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998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96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4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C743-AEE0-4F0F-BBF5-BEEF6ED77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4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FFE0-A41F-4B11-BA19-A1453B32F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6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roject\Universiteit Twente\Huisstijlimplementatie 2009 - ICT\Werkdocumenten\09 Producten\092 Powerpoint - vernieuwd\Powerpoint - vernieuwd 100325\UT powerpoint sheet small 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69963" cy="68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Project\Universiteit Twente\Huisstijlimplementatie 2009 - ICT\Werkdocumenten\09 Producten\092 Powerpoint - vernieuwd\Powerpoint - vernieuwd 100325\UT powerpoint sheet small 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69963" cy="68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E:\Project\Universiteit Twente\Huisstijlimplementatie 2009 - ICT\Werkdocumenten\09 Producten\092 Powerpoint - vernieuwd\Powerpoint - vernieuwd 100325\UT powerpoint sheet small 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69963" cy="68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:\Project\Universiteit Twente\Huisstijlimplementatie 2009 - ICT\Werkdocumenten\09 Producten\092 Powerpoint - vernieuwd\Powerpoint - vernieuwd 100325\UT powerpoint sheet small 3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E197-7176-4534-8129-4ABF34265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4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86DD-4BE5-4335-ACCE-E503163FF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1D223-97CF-7246-B1F2-88363B822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323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Y:\--- Dehring ---\WN_PPT2010_4zu3_Fusslei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3883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050" y="477838"/>
            <a:ext cx="7805738" cy="1079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13-01-2025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33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LNMB Conference 2025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F2F99-6153-4921-B7E6-390B843511B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4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F169-7A60-474A-B0E7-9375443D9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2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7E8F-C76B-4828-9CB3-D2E8B0F6A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2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BB9E-8A78-4616-BEEA-F5DD1FC04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6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4546800" cy="441550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70000" y="1713600"/>
            <a:ext cx="3189600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5DE3-3F05-4B6D-A2F4-54F5293F2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C47D-A177-4390-87FF-3E2329235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9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75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23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43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332538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051050"/>
            <a:ext cx="78009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r>
              <a:rPr lang="en-US"/>
              <a:t>13-01-2025</a:t>
            </a: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r>
              <a:rPr lang="nl-NL"/>
              <a:t>LNMB Conference 2025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9981A3D3-D93F-4B53-B0BF-2855EFBDF6E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079500" y="1636713"/>
            <a:ext cx="8072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4061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2060575"/>
            <a:ext cx="8352928" cy="194448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50 years LNMB(?) conferences </a:t>
            </a:r>
            <a:br>
              <a:rPr lang="en-GB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GB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 journey to and with the LNMB and its conferences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5157192"/>
            <a:ext cx="2592288" cy="432048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2500" dirty="0"/>
              <a:t>Johann </a:t>
            </a:r>
            <a:r>
              <a:rPr lang="en-US" sz="2500" dirty="0" err="1"/>
              <a:t>Hurink</a:t>
            </a:r>
            <a:r>
              <a:rPr lang="en-US" sz="2500" dirty="0"/>
              <a:t>     </a:t>
            </a:r>
            <a:endParaRPr lang="en-US" sz="2500" dirty="0">
              <a:cs typeface="+mn-cs"/>
            </a:endParaRPr>
          </a:p>
          <a:p>
            <a:pPr algn="ctr" eaLnBrk="1" hangingPunct="1">
              <a:defRPr/>
            </a:pPr>
            <a:br>
              <a:rPr lang="en-US" sz="2500" dirty="0">
                <a:cs typeface="+mn-cs"/>
              </a:rPr>
            </a:br>
            <a:br>
              <a:rPr lang="en-US" sz="2500" dirty="0">
                <a:cs typeface="+mn-cs"/>
              </a:rPr>
            </a:br>
            <a:endParaRPr lang="en-US" sz="25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2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2F66D3-1EE1-D05A-C231-C0674BC8E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585142"/>
          </a:xfrm>
        </p:spPr>
        <p:txBody>
          <a:bodyPr/>
          <a:lstStyle/>
          <a:p>
            <a:r>
              <a:rPr lang="de-DE" dirty="0"/>
              <a:t>1985: DGOR </a:t>
            </a:r>
            <a:r>
              <a:rPr lang="de-DE" dirty="0" err="1"/>
              <a:t>conference</a:t>
            </a:r>
            <a:r>
              <a:rPr lang="de-DE" dirty="0"/>
              <a:t> Osnabrück </a:t>
            </a:r>
          </a:p>
          <a:p>
            <a:pPr lvl="1"/>
            <a:r>
              <a:rPr lang="de-DE" i="1" dirty="0"/>
              <a:t>Student </a:t>
            </a:r>
            <a:r>
              <a:rPr lang="de-DE" i="1" dirty="0" err="1"/>
              <a:t>assistant</a:t>
            </a:r>
            <a:r>
              <a:rPr lang="de-DE" i="1" dirty="0"/>
              <a:t> </a:t>
            </a:r>
            <a:r>
              <a:rPr lang="de-DE" i="1" dirty="0" err="1"/>
              <a:t>supporting</a:t>
            </a:r>
            <a:r>
              <a:rPr lang="de-DE" i="1" dirty="0"/>
              <a:t> </a:t>
            </a:r>
            <a:r>
              <a:rPr lang="de-DE" i="1" dirty="0" err="1"/>
              <a:t>organisation</a:t>
            </a:r>
            <a:endParaRPr lang="de-DE" i="1" dirty="0"/>
          </a:p>
          <a:p>
            <a:pPr lvl="1"/>
            <a:r>
              <a:rPr lang="de-DE" i="1" dirty="0"/>
              <a:t>Met a </a:t>
            </a:r>
            <a:r>
              <a:rPr lang="de-DE" i="1" dirty="0" err="1"/>
              <a:t>few</a:t>
            </a:r>
            <a:r>
              <a:rPr lang="de-DE" i="1" dirty="0"/>
              <a:t> </a:t>
            </a:r>
            <a:r>
              <a:rPr lang="de-DE" i="1" dirty="0" err="1"/>
              <a:t>Dutch</a:t>
            </a:r>
            <a:r>
              <a:rPr lang="de-DE" i="1" dirty="0"/>
              <a:t> </a:t>
            </a:r>
            <a:r>
              <a:rPr lang="de-DE" i="1" dirty="0" err="1"/>
              <a:t>delegates</a:t>
            </a:r>
            <a:r>
              <a:rPr lang="de-DE" i="1" dirty="0"/>
              <a:t> (</a:t>
            </a:r>
            <a:r>
              <a:rPr lang="de-DE" i="1" dirty="0" err="1"/>
              <a:t>having</a:t>
            </a:r>
            <a:r>
              <a:rPr lang="de-DE" i="1" dirty="0"/>
              <a:t> </a:t>
            </a:r>
            <a:r>
              <a:rPr lang="de-DE" i="1" dirty="0" err="1"/>
              <a:t>beer</a:t>
            </a:r>
            <a:r>
              <a:rPr lang="de-DE" i="1" dirty="0"/>
              <a:t> </a:t>
            </a:r>
            <a:r>
              <a:rPr lang="de-DE" i="1" dirty="0" err="1"/>
              <a:t>together</a:t>
            </a:r>
            <a:r>
              <a:rPr lang="de-DE" i="1" dirty="0"/>
              <a:t>)</a:t>
            </a:r>
          </a:p>
          <a:p>
            <a:endParaRPr lang="de-DE" dirty="0"/>
          </a:p>
          <a:p>
            <a:r>
              <a:rPr lang="de-DE" dirty="0"/>
              <a:t>1987 – 1997: PhD and </a:t>
            </a:r>
            <a:r>
              <a:rPr lang="de-DE" dirty="0" err="1"/>
              <a:t>PostDoc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Universität Osnabrück</a:t>
            </a:r>
          </a:p>
          <a:p>
            <a:pPr lvl="1"/>
            <a:r>
              <a:rPr lang="de-DE" i="1" dirty="0" err="1"/>
              <a:t>Participated</a:t>
            </a:r>
            <a:r>
              <a:rPr lang="de-DE" i="1" dirty="0"/>
              <a:t> </a:t>
            </a:r>
            <a:r>
              <a:rPr lang="de-DE" i="1" dirty="0" err="1"/>
              <a:t>yearly</a:t>
            </a:r>
            <a:r>
              <a:rPr lang="de-DE" i="1" dirty="0"/>
              <a:t> in the German </a:t>
            </a:r>
            <a:r>
              <a:rPr lang="de-DE" i="1" dirty="0" err="1"/>
              <a:t>conferences</a:t>
            </a:r>
            <a:endParaRPr lang="de-DE" i="1" dirty="0"/>
          </a:p>
          <a:p>
            <a:pPr lvl="1"/>
            <a:r>
              <a:rPr lang="de-DE" i="1" dirty="0" err="1"/>
              <a:t>Participated</a:t>
            </a:r>
            <a:r>
              <a:rPr lang="de-DE" i="1" dirty="0"/>
              <a:t> in </a:t>
            </a:r>
            <a:r>
              <a:rPr lang="de-DE" i="1" dirty="0" err="1"/>
              <a:t>some</a:t>
            </a:r>
            <a:r>
              <a:rPr lang="de-DE" i="1" dirty="0"/>
              <a:t> EURO/INFORMS </a:t>
            </a:r>
            <a:r>
              <a:rPr lang="de-DE" i="1" dirty="0" err="1"/>
              <a:t>conferences</a:t>
            </a:r>
            <a:endParaRPr lang="en-GB" i="1" dirty="0"/>
          </a:p>
          <a:p>
            <a:pPr lvl="1"/>
            <a:endParaRPr lang="de-DE" i="1" dirty="0"/>
          </a:p>
          <a:p>
            <a:r>
              <a:rPr lang="de-DE" dirty="0"/>
              <a:t>OR ´</a:t>
            </a:r>
            <a:r>
              <a:rPr lang="de-DE" dirty="0" err="1"/>
              <a:t>organizations</a:t>
            </a:r>
            <a:r>
              <a:rPr lang="de-DE" dirty="0"/>
              <a:t>´</a:t>
            </a:r>
          </a:p>
          <a:p>
            <a:pPr lvl="1"/>
            <a:r>
              <a:rPr lang="de-DE" sz="1800" i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Deutschen Gesellschaft für Operations Research (DGOR)</a:t>
            </a:r>
          </a:p>
          <a:p>
            <a:pPr lvl="1"/>
            <a:r>
              <a:rPr lang="de-DE" i="1" kern="100" dirty="0">
                <a:ea typeface="Aptos" panose="020B0004020202020204" pitchFamily="34" charset="0"/>
                <a:cs typeface="Arial" panose="020B0604020202020204" pitchFamily="34" charset="0"/>
              </a:rPr>
              <a:t>´</a:t>
            </a:r>
            <a:r>
              <a:rPr lang="de-DE" sz="18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Gesellschaft für Mathematik, Ökonomie und Operations Research (GMÖOR)</a:t>
            </a:r>
          </a:p>
          <a:p>
            <a:pPr lvl="1"/>
            <a:r>
              <a:rPr lang="en-GB" sz="18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since 1998 merged to: </a:t>
            </a: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Gesellschaft für Operations Research (GOR)</a:t>
            </a:r>
          </a:p>
          <a:p>
            <a:pPr lvl="1"/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en-GB" i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5E1CE6-1575-FE70-3D57-969FC7114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49" y="500042"/>
            <a:ext cx="8412931" cy="732985"/>
          </a:xfrm>
        </p:spPr>
        <p:txBody>
          <a:bodyPr/>
          <a:lstStyle/>
          <a:p>
            <a:r>
              <a:rPr lang="de-DE" dirty="0" err="1"/>
              <a:t>Past</a:t>
            </a:r>
            <a:r>
              <a:rPr lang="de-DE" dirty="0"/>
              <a:t> </a:t>
            </a:r>
            <a:r>
              <a:rPr lang="de-DE" dirty="0" err="1"/>
              <a:t>Experiences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´OR´-</a:t>
            </a:r>
            <a:r>
              <a:rPr lang="de-DE" dirty="0" err="1"/>
              <a:t>conferences</a:t>
            </a:r>
            <a:endParaRPr lang="de-DE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024869-2AF7-B43E-1146-87F6C6C82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1233027"/>
            <a:ext cx="7775393" cy="285750"/>
          </a:xfrm>
        </p:spPr>
        <p:txBody>
          <a:bodyPr/>
          <a:lstStyle/>
          <a:p>
            <a:r>
              <a:rPr lang="de-DE" dirty="0"/>
              <a:t>1985 – 1998, Osnabrück, Germany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23C2BB-A24D-3817-586E-400D43F104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635EAA-13B0-20FC-978B-FC6671DCE5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1DD15B-31BB-8CBB-E25C-35BDC67771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E0CF169-7A60-474A-B0E7-9375443D96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A8C30-89E6-3677-F239-25BCC5B38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CA77EB-3673-A621-DDC1-46830210A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913734"/>
          </a:xfrm>
        </p:spPr>
        <p:txBody>
          <a:bodyPr/>
          <a:lstStyle/>
          <a:p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UD in April 1998 at UT in the group of Ulrich Faigle (he was a German)</a:t>
            </a:r>
          </a:p>
          <a:p>
            <a:endParaRPr lang="de-DE" dirty="0"/>
          </a:p>
          <a:p>
            <a:r>
              <a:rPr lang="de-DE" dirty="0"/>
              <a:t>Autumn 1998: </a:t>
            </a:r>
            <a:r>
              <a:rPr lang="de-DE" dirty="0" err="1"/>
              <a:t>Annoucement</a:t>
            </a:r>
            <a:r>
              <a:rPr lang="de-DE" dirty="0"/>
              <a:t> LNMB Conference </a:t>
            </a:r>
            <a:r>
              <a:rPr lang="de-DE" dirty="0" err="1"/>
              <a:t>Lunteren</a:t>
            </a:r>
            <a:endParaRPr lang="de-DE" dirty="0"/>
          </a:p>
          <a:p>
            <a:r>
              <a:rPr lang="de-DE" dirty="0"/>
              <a:t>Ulrich Faigle</a:t>
            </a:r>
          </a:p>
          <a:p>
            <a:pPr lvl="1"/>
            <a:r>
              <a:rPr lang="de-DE" i="1" dirty="0"/>
              <a:t>´This </a:t>
            </a:r>
            <a:r>
              <a:rPr lang="de-DE" i="1" dirty="0" err="1"/>
              <a:t>is</a:t>
            </a:r>
            <a:r>
              <a:rPr lang="de-DE" i="1" dirty="0"/>
              <a:t> the </a:t>
            </a:r>
            <a:r>
              <a:rPr lang="de-DE" i="1" dirty="0" err="1"/>
              <a:t>place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!´</a:t>
            </a:r>
          </a:p>
          <a:p>
            <a:pPr lvl="1"/>
            <a:r>
              <a:rPr lang="en-GB" i="1" dirty="0">
                <a:ea typeface="Aptos" panose="020B0004020202020204" pitchFamily="34" charset="0"/>
                <a:cs typeface="Arial" panose="020B0604020202020204" pitchFamily="34" charset="0"/>
              </a:rPr>
              <a:t>H</a:t>
            </a:r>
            <a:r>
              <a:rPr lang="en-GB" i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ere you meet people with whom you can collaborate </a:t>
            </a:r>
          </a:p>
          <a:p>
            <a:pPr lvl="1"/>
            <a:r>
              <a:rPr lang="en-GB" i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Here you meet people who will ´judge´ you at some time </a:t>
            </a:r>
          </a:p>
          <a:p>
            <a:pPr lvl="1"/>
            <a:r>
              <a:rPr lang="en-GB" i="1" dirty="0">
                <a:cs typeface="Arial" panose="020B0604020202020204" pitchFamily="34" charset="0"/>
              </a:rPr>
              <a:t>…</a:t>
            </a:r>
          </a:p>
          <a:p>
            <a:pPr lvl="1"/>
            <a:r>
              <a:rPr lang="en-GB" i="1" dirty="0">
                <a:ea typeface="Aptos" panose="020B0004020202020204" pitchFamily="34" charset="0"/>
                <a:cs typeface="Arial" panose="020B0604020202020204" pitchFamily="34" charset="0"/>
              </a:rPr>
              <a:t>… and he</a:t>
            </a:r>
            <a:r>
              <a:rPr lang="en-GB" i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also mentioned: </a:t>
            </a:r>
          </a:p>
          <a:p>
            <a:pPr lvl="2"/>
            <a:r>
              <a:rPr lang="en-GB" i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here you get insights in the current hot topics of OR worldwide presented by excellent researchers and speakers</a:t>
            </a:r>
            <a:endParaRPr lang="en-GB" i="1" dirty="0">
              <a:cs typeface="Arial" panose="020B0604020202020204" pitchFamily="34" charset="0"/>
            </a:endParaRPr>
          </a:p>
          <a:p>
            <a:pPr lvl="2"/>
            <a:r>
              <a:rPr lang="en-GB" i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here you get insight of what is ongoing within Math of OR in The Netherlands</a:t>
            </a:r>
            <a:endParaRPr lang="de-DE" i="1" dirty="0"/>
          </a:p>
          <a:p>
            <a:pPr lvl="1"/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0E843-4607-E91F-6F41-EF8BB2BEB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49" y="500042"/>
            <a:ext cx="8412931" cy="732985"/>
          </a:xfrm>
        </p:spPr>
        <p:txBody>
          <a:bodyPr/>
          <a:lstStyle/>
          <a:p>
            <a:r>
              <a:rPr lang="de-DE" dirty="0"/>
              <a:t>1998: My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The </a:t>
            </a:r>
            <a:r>
              <a:rPr lang="de-DE" dirty="0" err="1"/>
              <a:t>Netherlands</a:t>
            </a:r>
            <a:endParaRPr lang="de-DE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ED2504-18EC-2FD8-0884-C31FA7294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1233027"/>
            <a:ext cx="7775393" cy="285750"/>
          </a:xfrm>
        </p:spPr>
        <p:txBody>
          <a:bodyPr/>
          <a:lstStyle/>
          <a:p>
            <a:r>
              <a:rPr lang="de-DE" dirty="0"/>
              <a:t>First ´</a:t>
            </a:r>
            <a:r>
              <a:rPr lang="de-DE" dirty="0" err="1"/>
              <a:t>contact</a:t>
            </a:r>
            <a:r>
              <a:rPr lang="de-DE" dirty="0"/>
              <a:t>´ </a:t>
            </a:r>
            <a:r>
              <a:rPr lang="de-DE" dirty="0" err="1"/>
              <a:t>with</a:t>
            </a:r>
            <a:r>
              <a:rPr lang="de-DE" dirty="0"/>
              <a:t> the LNMB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B4C1D5-F910-DA71-2F65-938C2B34042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13-01-2025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C6E1E8-B088-2007-6428-61908F7A0B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LNMB Conference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3EB1E5-9005-DA67-BE72-75DF3EA076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E0CF169-7A60-474A-B0E7-9375443D968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Grafik 10" descr="Ein Bild, das Text, Screenshot, Buch, Schrift enthält.&#10;&#10;Automatisch generierte Beschreibung">
            <a:extLst>
              <a:ext uri="{FF2B5EF4-FFF2-40B4-BE49-F238E27FC236}">
                <a16:creationId xmlns:a16="http://schemas.microsoft.com/office/drawing/2014/main" id="{2D36F57D-3A3E-0094-AC05-16D978B8E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34012" y="2858076"/>
            <a:ext cx="2970567" cy="1477967"/>
          </a:xfrm>
          <a:prstGeom prst="rect">
            <a:avLst/>
          </a:prstGeom>
        </p:spPr>
      </p:pic>
      <p:pic>
        <p:nvPicPr>
          <p:cNvPr id="13" name="Grafik 12" descr="Ein Bild, das Person, Menschliches Gesicht, Kleidung, Krawatte enthält.&#10;&#10;Automatisch generierte Beschreibung">
            <a:extLst>
              <a:ext uri="{FF2B5EF4-FFF2-40B4-BE49-F238E27FC236}">
                <a16:creationId xmlns:a16="http://schemas.microsoft.com/office/drawing/2014/main" id="{B05B07A7-C375-1FA6-0544-E7A082462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48" y="28109"/>
            <a:ext cx="1557494" cy="15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A7854-DD0B-7F9B-2899-0C015E993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50E0DF-0A38-BB2D-23AA-3CD71923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585142"/>
          </a:xfrm>
        </p:spPr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!! Ulrich was </a:t>
            </a:r>
            <a:r>
              <a:rPr lang="de-DE" b="1" dirty="0" err="1">
                <a:solidFill>
                  <a:srgbClr val="FF0000"/>
                </a:solidFill>
              </a:rPr>
              <a:t>completely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rigth</a:t>
            </a:r>
            <a:r>
              <a:rPr lang="de-DE" b="1" dirty="0">
                <a:solidFill>
                  <a:srgbClr val="FF0000"/>
                </a:solidFill>
              </a:rPr>
              <a:t> !! </a:t>
            </a:r>
          </a:p>
          <a:p>
            <a:endParaRPr lang="de-DE" dirty="0"/>
          </a:p>
          <a:p>
            <a:r>
              <a:rPr lang="de-DE" dirty="0" err="1"/>
              <a:t>Impressive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of </a:t>
            </a:r>
            <a:r>
              <a:rPr lang="de-DE" dirty="0" err="1"/>
              <a:t>invited</a:t>
            </a:r>
            <a:r>
              <a:rPr lang="de-DE" dirty="0"/>
              <a:t> </a:t>
            </a:r>
            <a:r>
              <a:rPr lang="de-DE" dirty="0" err="1"/>
              <a:t>speaker</a:t>
            </a:r>
            <a:r>
              <a:rPr lang="de-DE" dirty="0"/>
              <a:t>!</a:t>
            </a:r>
          </a:p>
          <a:p>
            <a:pPr lvl="1"/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speakers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own </a:t>
            </a:r>
            <a:r>
              <a:rPr lang="de-DE" dirty="0" err="1"/>
              <a:t>Dutch</a:t>
            </a:r>
            <a:r>
              <a:rPr lang="de-DE" dirty="0"/>
              <a:t> OR </a:t>
            </a:r>
            <a:r>
              <a:rPr lang="de-DE" dirty="0" err="1"/>
              <a:t>groups</a:t>
            </a:r>
            <a:r>
              <a:rPr lang="de-DE" dirty="0"/>
              <a:t> (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?)!</a:t>
            </a:r>
          </a:p>
          <a:p>
            <a:pPr marL="257175" lvl="1" indent="0">
              <a:buNone/>
            </a:pPr>
            <a:endParaRPr lang="de-DE" dirty="0"/>
          </a:p>
          <a:p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insigth</a:t>
            </a:r>
            <a:r>
              <a:rPr lang="de-DE" dirty="0"/>
              <a:t> in </a:t>
            </a:r>
            <a:r>
              <a:rPr lang="de-DE" dirty="0" err="1"/>
              <a:t>ongoing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in ´Math of OR´ in NL via PhD </a:t>
            </a:r>
            <a:r>
              <a:rPr lang="de-DE" dirty="0" err="1"/>
              <a:t>presentations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Consequence</a:t>
            </a:r>
            <a:r>
              <a:rPr lang="de-DE" dirty="0"/>
              <a:t>: I </a:t>
            </a:r>
            <a:r>
              <a:rPr lang="de-DE" dirty="0" err="1"/>
              <a:t>missed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´LNMB´ </a:t>
            </a:r>
            <a:r>
              <a:rPr lang="de-DE" dirty="0" err="1"/>
              <a:t>conference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1999!</a:t>
            </a:r>
          </a:p>
          <a:p>
            <a:pPr lvl="1"/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, </a:t>
            </a:r>
            <a:r>
              <a:rPr lang="de-DE" dirty="0" err="1"/>
              <a:t>networking</a:t>
            </a:r>
            <a:r>
              <a:rPr lang="de-DE" dirty="0"/>
              <a:t> and </a:t>
            </a:r>
            <a:r>
              <a:rPr lang="de-DE" dirty="0" err="1"/>
              <a:t>fun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And: I </a:t>
            </a:r>
            <a:r>
              <a:rPr lang="de-DE" dirty="0" err="1"/>
              <a:t>give</a:t>
            </a:r>
            <a:r>
              <a:rPr lang="de-DE" dirty="0"/>
              <a:t> the same </a:t>
            </a:r>
            <a:r>
              <a:rPr lang="de-DE" dirty="0" err="1"/>
              <a:t>advise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Ulrich </a:t>
            </a:r>
            <a:r>
              <a:rPr lang="de-DE" dirty="0" err="1"/>
              <a:t>gave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OR-researchers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abroad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The </a:t>
            </a:r>
            <a:r>
              <a:rPr lang="de-DE" dirty="0" err="1"/>
              <a:t>Netherlands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lvl="1"/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en-GB" i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87AAFA-1806-0758-C8D8-A77402805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49" y="500042"/>
            <a:ext cx="8412931" cy="732985"/>
          </a:xfrm>
        </p:spPr>
        <p:txBody>
          <a:bodyPr/>
          <a:lstStyle/>
          <a:p>
            <a:r>
              <a:rPr lang="de-DE" dirty="0"/>
              <a:t>My </a:t>
            </a:r>
            <a:r>
              <a:rPr lang="de-DE" dirty="0" err="1"/>
              <a:t>Experiences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´LNMB´-</a:t>
            </a:r>
            <a:r>
              <a:rPr lang="de-DE" dirty="0" err="1"/>
              <a:t>conferences</a:t>
            </a:r>
            <a:endParaRPr lang="de-DE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9D9BA3-7100-8C3A-FCB3-2854531EB2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1233027"/>
            <a:ext cx="7775393" cy="285750"/>
          </a:xfrm>
        </p:spPr>
        <p:txBody>
          <a:bodyPr/>
          <a:lstStyle/>
          <a:p>
            <a:r>
              <a:rPr lang="de-DE" dirty="0"/>
              <a:t>1999 – 2025, </a:t>
            </a:r>
            <a:r>
              <a:rPr lang="de-DE" dirty="0" err="1"/>
              <a:t>Lunteren-Soesterberg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6CA6D3-2B11-4A99-D07C-CFCC41C6F3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13-01-2025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F06AB2-1CBD-A858-96C5-D85A711BF9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LNMB Conference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A6F4BF-C3BE-D6F5-59A9-712D9B1AD2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E0CF169-7A60-474A-B0E7-9375443D96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Grafik 8" descr="Ein Bild, das Kleidung, Person, Mann, Im Haus enthält.&#10;&#10;Automatisch generierte Beschreibung">
            <a:extLst>
              <a:ext uri="{FF2B5EF4-FFF2-40B4-BE49-F238E27FC236}">
                <a16:creationId xmlns:a16="http://schemas.microsoft.com/office/drawing/2014/main" id="{63E80D10-7D63-96BE-4DE6-9D19E99B1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83932"/>
            <a:ext cx="4932040" cy="16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281B3-3A7B-9487-2E73-B243223A4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64ED5C3-B967-5B0E-2671-096B8654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58514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sufficient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the </a:t>
            </a:r>
            <a:r>
              <a:rPr lang="de-DE" dirty="0" err="1"/>
              <a:t>talks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Breacks</a:t>
            </a:r>
            <a:r>
              <a:rPr lang="de-DE" dirty="0"/>
              <a:t>, </a:t>
            </a:r>
            <a:r>
              <a:rPr lang="de-DE" dirty="0" err="1"/>
              <a:t>lunches</a:t>
            </a:r>
            <a:r>
              <a:rPr lang="de-DE" dirty="0"/>
              <a:t> and </a:t>
            </a:r>
            <a:r>
              <a:rPr lang="de-DE" dirty="0" err="1"/>
              <a:t>dinners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de-DE" dirty="0" err="1"/>
              <a:t>crucial</a:t>
            </a:r>
            <a:r>
              <a:rPr lang="de-DE" dirty="0"/>
              <a:t> (</a:t>
            </a:r>
            <a:r>
              <a:rPr lang="de-DE" dirty="0" err="1"/>
              <a:t>networking</a:t>
            </a:r>
            <a:r>
              <a:rPr lang="de-DE" dirty="0"/>
              <a:t>!)</a:t>
            </a:r>
          </a:p>
          <a:p>
            <a:pPr lvl="2"/>
            <a:r>
              <a:rPr lang="de-DE" dirty="0">
                <a:solidFill>
                  <a:srgbClr val="FF0000"/>
                </a:solidFill>
              </a:rPr>
              <a:t>Do not </a:t>
            </a:r>
            <a:r>
              <a:rPr lang="de-DE" dirty="0" err="1">
                <a:solidFill>
                  <a:srgbClr val="FF0000"/>
                </a:solidFill>
              </a:rPr>
              <a:t>always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join</a:t>
            </a:r>
            <a:r>
              <a:rPr lang="de-DE" dirty="0">
                <a:solidFill>
                  <a:srgbClr val="FF0000"/>
                </a:solidFill>
              </a:rPr>
              <a:t> the same group!!</a:t>
            </a:r>
          </a:p>
          <a:p>
            <a:pPr marL="257175" lvl="1" indent="0">
              <a:buNone/>
            </a:pPr>
            <a:endParaRPr lang="de-DE" dirty="0"/>
          </a:p>
          <a:p>
            <a:r>
              <a:rPr lang="de-DE" dirty="0"/>
              <a:t>Also ´Games´ </a:t>
            </a:r>
            <a:r>
              <a:rPr lang="de-DE" dirty="0" err="1"/>
              <a:t>seem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gave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on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network</a:t>
            </a:r>
          </a:p>
          <a:p>
            <a:endParaRPr lang="de-DE" dirty="0"/>
          </a:p>
          <a:p>
            <a:r>
              <a:rPr lang="de-DE" dirty="0" err="1"/>
              <a:t>Two</a:t>
            </a:r>
            <a:r>
              <a:rPr lang="de-DE" dirty="0"/>
              <a:t> ´personal </a:t>
            </a:r>
            <a:r>
              <a:rPr lang="de-DE" dirty="0" err="1"/>
              <a:t>statements</a:t>
            </a:r>
            <a:r>
              <a:rPr lang="de-DE" dirty="0"/>
              <a:t>´:</a:t>
            </a:r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participated</a:t>
            </a:r>
            <a:r>
              <a:rPr lang="de-DE" dirty="0"/>
              <a:t> in a </a:t>
            </a:r>
            <a:r>
              <a:rPr lang="de-DE" dirty="0" err="1"/>
              <a:t>Lunteren</a:t>
            </a:r>
            <a:r>
              <a:rPr lang="de-DE" dirty="0"/>
              <a:t> </a:t>
            </a:r>
            <a:r>
              <a:rPr lang="de-DE" dirty="0" err="1"/>
              <a:t>conference</a:t>
            </a:r>
            <a:r>
              <a:rPr lang="de-DE" dirty="0"/>
              <a:t> and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saw</a:t>
            </a:r>
            <a:r>
              <a:rPr lang="de-DE" dirty="0"/>
              <a:t> the ´</a:t>
            </a:r>
            <a:r>
              <a:rPr lang="de-DE" dirty="0" err="1"/>
              <a:t>Onderwereld</a:t>
            </a:r>
            <a:r>
              <a:rPr lang="de-DE" dirty="0"/>
              <a:t>´ -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missed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essential </a:t>
            </a:r>
            <a:r>
              <a:rPr lang="de-DE" dirty="0" err="1"/>
              <a:t>part</a:t>
            </a:r>
            <a:r>
              <a:rPr lang="de-DE" dirty="0"/>
              <a:t> of the </a:t>
            </a:r>
            <a:r>
              <a:rPr lang="de-DE" dirty="0" err="1"/>
              <a:t>conference</a:t>
            </a:r>
            <a:r>
              <a:rPr lang="de-DE" dirty="0"/>
              <a:t>!</a:t>
            </a:r>
          </a:p>
          <a:p>
            <a:pPr lvl="1"/>
            <a:r>
              <a:rPr lang="de-DE" dirty="0" err="1"/>
              <a:t>Disadvantage</a:t>
            </a:r>
            <a:r>
              <a:rPr lang="de-DE" dirty="0"/>
              <a:t> of </a:t>
            </a:r>
            <a:r>
              <a:rPr lang="de-DE" dirty="0" err="1"/>
              <a:t>Soesterberg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the bar </a:t>
            </a:r>
            <a:r>
              <a:rPr lang="de-DE" dirty="0" err="1">
                <a:solidFill>
                  <a:srgbClr val="FF0000"/>
                </a:solidFill>
              </a:rPr>
              <a:t>closes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early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lvl="1"/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en-GB" i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79C4AF-AAD1-D733-51EF-C1171064A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49" y="500042"/>
            <a:ext cx="8591147" cy="732985"/>
          </a:xfrm>
        </p:spPr>
        <p:txBody>
          <a:bodyPr/>
          <a:lstStyle/>
          <a:p>
            <a:r>
              <a:rPr lang="de-DE" dirty="0" err="1"/>
              <a:t>Maximize</a:t>
            </a:r>
            <a:r>
              <a:rPr lang="de-DE" dirty="0"/>
              <a:t> Return of Investment of ´LNMB´-</a:t>
            </a:r>
            <a:r>
              <a:rPr lang="de-DE" dirty="0" err="1"/>
              <a:t>conferences</a:t>
            </a:r>
            <a:endParaRPr lang="de-DE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DDEDCC-8B05-2FEC-557D-BF820630B9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1233027"/>
            <a:ext cx="7775393" cy="285750"/>
          </a:xfrm>
        </p:spPr>
        <p:txBody>
          <a:bodyPr/>
          <a:lstStyle/>
          <a:p>
            <a:r>
              <a:rPr lang="de-DE" dirty="0"/>
              <a:t>My ´</a:t>
            </a:r>
            <a:r>
              <a:rPr lang="de-DE" dirty="0" err="1"/>
              <a:t>Personal´view</a:t>
            </a:r>
            <a:r>
              <a:rPr lang="de-DE" dirty="0"/>
              <a:t>´!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233176-1DF3-BDAE-46E8-0557717322F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13-01-2025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7AB762-E688-4AAE-C832-25511D02AF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LNMB Conference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15FB3B-39DB-5504-5147-C19FE639AE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E0CF169-7A60-474A-B0E7-9375443D96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Grafik 8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8E598708-B405-6CA7-E8BA-7861A5981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88" y="866534"/>
            <a:ext cx="2723232" cy="17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B84E-4AED-4DEE-23DF-F28914CF1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D01971E-7C9D-6C59-E460-AC51758C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585142"/>
          </a:xfrm>
        </p:spPr>
        <p:txBody>
          <a:bodyPr/>
          <a:lstStyle/>
          <a:p>
            <a:r>
              <a:rPr lang="de-DE" dirty="0"/>
              <a:t>Reform of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 in NL 1987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seperate</a:t>
            </a:r>
            <a:r>
              <a:rPr lang="de-DE" dirty="0"/>
              <a:t> PhD </a:t>
            </a:r>
            <a:r>
              <a:rPr lang="de-DE" dirty="0" err="1"/>
              <a:t>education</a:t>
            </a:r>
            <a:endParaRPr lang="de-DE" dirty="0"/>
          </a:p>
          <a:p>
            <a:pPr marL="257175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Foudation</a:t>
            </a:r>
            <a:r>
              <a:rPr lang="de-DE" dirty="0">
                <a:sym typeface="Wingdings" panose="05000000000000000000" pitchFamily="2" charset="2"/>
              </a:rPr>
              <a:t> of LNMB in </a:t>
            </a:r>
            <a:r>
              <a:rPr lang="de-DE" dirty="0" err="1">
                <a:sym typeface="Wingdings" panose="05000000000000000000" pitchFamily="2" charset="2"/>
              </a:rPr>
              <a:t>July</a:t>
            </a:r>
            <a:r>
              <a:rPr lang="de-DE" dirty="0">
                <a:sym typeface="Wingdings" panose="05000000000000000000" pitchFamily="2" charset="2"/>
              </a:rPr>
              <a:t> 1987</a:t>
            </a:r>
            <a:endParaRPr lang="de-DE" dirty="0"/>
          </a:p>
          <a:p>
            <a:pPr lvl="1"/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1992 on LNMB was involved in </a:t>
            </a:r>
            <a:r>
              <a:rPr lang="de-DE" dirty="0" err="1"/>
              <a:t>Lunteren</a:t>
            </a:r>
            <a:r>
              <a:rPr lang="de-DE" dirty="0"/>
              <a:t> </a:t>
            </a:r>
            <a:r>
              <a:rPr lang="de-DE" dirty="0" err="1"/>
              <a:t>conference</a:t>
            </a:r>
            <a:endParaRPr lang="de-DE" dirty="0"/>
          </a:p>
          <a:p>
            <a:pPr lvl="1"/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2001 on LNMB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r>
              <a:rPr lang="de-DE" dirty="0"/>
              <a:t> of </a:t>
            </a:r>
            <a:r>
              <a:rPr lang="de-DE" dirty="0" err="1"/>
              <a:t>Lunteren</a:t>
            </a:r>
            <a:r>
              <a:rPr lang="de-DE" dirty="0"/>
              <a:t> </a:t>
            </a:r>
            <a:r>
              <a:rPr lang="de-DE" dirty="0" err="1"/>
              <a:t>conferences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In 2000 the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of </a:t>
            </a:r>
            <a:r>
              <a:rPr lang="de-DE" dirty="0" err="1"/>
              <a:t>Mathematic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in NL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specialized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Foundation</a:t>
            </a:r>
            <a:r>
              <a:rPr lang="de-DE" dirty="0"/>
              <a:t> of </a:t>
            </a:r>
            <a:r>
              <a:rPr lang="de-DE" dirty="0" err="1"/>
              <a:t>Mastermath</a:t>
            </a:r>
            <a:endParaRPr lang="de-DE" dirty="0"/>
          </a:p>
          <a:p>
            <a:pPr lvl="1"/>
            <a:r>
              <a:rPr lang="de-DE" dirty="0"/>
              <a:t>LNMB </a:t>
            </a:r>
            <a:r>
              <a:rPr lang="de-DE" dirty="0" err="1"/>
              <a:t>organized</a:t>
            </a:r>
            <a:r>
              <a:rPr lang="de-DE" dirty="0"/>
              <a:t> OR-track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Mastermath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My </a:t>
            </a:r>
            <a:r>
              <a:rPr lang="de-DE" dirty="0" err="1"/>
              <a:t>view</a:t>
            </a:r>
            <a:r>
              <a:rPr lang="de-DE" dirty="0"/>
              <a:t>: the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de-DE" dirty="0"/>
              <a:t>/network of ´Math of OR´ in </a:t>
            </a:r>
            <a:r>
              <a:rPr lang="de-DE" dirty="0" err="1"/>
              <a:t>context</a:t>
            </a:r>
            <a:r>
              <a:rPr lang="de-DE" dirty="0"/>
              <a:t> of </a:t>
            </a:r>
            <a:r>
              <a:rPr lang="de-DE" dirty="0" err="1"/>
              <a:t>organizing</a:t>
            </a:r>
            <a:r>
              <a:rPr lang="de-DE" dirty="0"/>
              <a:t> the ´</a:t>
            </a:r>
            <a:r>
              <a:rPr lang="de-DE" dirty="0" err="1"/>
              <a:t>Lunteren</a:t>
            </a:r>
            <a:r>
              <a:rPr lang="de-DE" dirty="0"/>
              <a:t> </a:t>
            </a:r>
            <a:r>
              <a:rPr lang="de-DE" dirty="0" err="1"/>
              <a:t>conferences</a:t>
            </a:r>
            <a:r>
              <a:rPr lang="de-DE" dirty="0"/>
              <a:t>´ was a </a:t>
            </a:r>
            <a:r>
              <a:rPr lang="de-DE" dirty="0" err="1"/>
              <a:t>prefect</a:t>
            </a:r>
            <a:r>
              <a:rPr lang="de-DE" dirty="0"/>
              <a:t>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the </a:t>
            </a:r>
            <a:r>
              <a:rPr lang="de-DE" dirty="0" err="1"/>
              <a:t>above</a:t>
            </a:r>
            <a:endParaRPr lang="de-DE" dirty="0"/>
          </a:p>
          <a:p>
            <a:endParaRPr lang="de-DE" dirty="0"/>
          </a:p>
          <a:p>
            <a:pPr lvl="1"/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en-GB" i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BA9DC8-5CFA-AD8E-8132-33B11D590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49" y="500042"/>
            <a:ext cx="8591147" cy="732985"/>
          </a:xfrm>
        </p:spPr>
        <p:txBody>
          <a:bodyPr/>
          <a:lstStyle/>
          <a:p>
            <a:r>
              <a:rPr lang="de-DE" dirty="0"/>
              <a:t>PhD and Master Education </a:t>
            </a:r>
            <a:r>
              <a:rPr lang="de-DE" dirty="0" err="1"/>
              <a:t>offered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LNMB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FBEEE3-531D-6367-59A3-615BBBBD0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1233027"/>
            <a:ext cx="7775393" cy="285750"/>
          </a:xfrm>
        </p:spPr>
        <p:txBody>
          <a:bodyPr/>
          <a:lstStyle/>
          <a:p>
            <a:r>
              <a:rPr lang="de-DE" dirty="0" err="1"/>
              <a:t>Or</a:t>
            </a:r>
            <a:r>
              <a:rPr lang="de-DE" dirty="0"/>
              <a:t> ´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missunderstanding</a:t>
            </a:r>
            <a:r>
              <a:rPr lang="de-DE" dirty="0"/>
              <a:t>´ of the </a:t>
            </a:r>
            <a:r>
              <a:rPr lang="de-DE" dirty="0" err="1"/>
              <a:t>roots</a:t>
            </a:r>
            <a:r>
              <a:rPr lang="de-DE" dirty="0"/>
              <a:t> of LNMB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92B002-6207-9B62-CFE3-0AB8AF012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13-01-2025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233912-FA4A-9FF5-7CCB-BF14770F06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LNMB Conference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684388-96A7-1300-AF59-54BA891A3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E0CF169-7A60-474A-B0E7-9375443D96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E07D8-42CC-558A-650F-79819F80C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84677D-4200-C867-D8AD-DFDA9749D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041456" cy="4585142"/>
          </a:xfrm>
        </p:spPr>
        <p:txBody>
          <a:bodyPr/>
          <a:lstStyle/>
          <a:p>
            <a:r>
              <a:rPr lang="de-DE" dirty="0"/>
              <a:t>Keep the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/</a:t>
            </a:r>
            <a:r>
              <a:rPr lang="de-DE" dirty="0" err="1"/>
              <a:t>format</a:t>
            </a:r>
            <a:r>
              <a:rPr lang="de-DE" dirty="0"/>
              <a:t> of the LNMB </a:t>
            </a:r>
            <a:r>
              <a:rPr lang="de-DE" dirty="0" err="1"/>
              <a:t>conferences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´</a:t>
            </a:r>
            <a:r>
              <a:rPr lang="de-DE" dirty="0" err="1"/>
              <a:t>Figth</a:t>
            </a:r>
            <a:r>
              <a:rPr lang="de-DE" dirty="0"/>
              <a:t>´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Graduate Schools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sufficient</a:t>
            </a:r>
            <a:r>
              <a:rPr lang="de-DE" dirty="0"/>
              <a:t>/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´</a:t>
            </a:r>
            <a:r>
              <a:rPr lang="de-DE" dirty="0" err="1"/>
              <a:t>content-oriented</a:t>
            </a:r>
            <a:r>
              <a:rPr lang="de-DE" dirty="0"/>
              <a:t>´ </a:t>
            </a:r>
            <a:r>
              <a:rPr lang="de-DE" dirty="0" err="1"/>
              <a:t>courses</a:t>
            </a:r>
            <a:r>
              <a:rPr lang="de-DE" dirty="0"/>
              <a:t> in PhD-</a:t>
            </a:r>
            <a:r>
              <a:rPr lang="de-DE" dirty="0" err="1"/>
              <a:t>education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Give</a:t>
            </a:r>
            <a:r>
              <a:rPr lang="de-DE" dirty="0"/>
              <a:t> PhD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choice</a:t>
            </a:r>
            <a:r>
              <a:rPr lang="de-DE" dirty="0"/>
              <a:t> (do not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  <a:r>
              <a:rPr lang="de-DE" dirty="0" err="1"/>
              <a:t>obligatory</a:t>
            </a:r>
            <a:r>
              <a:rPr lang="de-DE" dirty="0"/>
              <a:t> –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essential) </a:t>
            </a:r>
          </a:p>
          <a:p>
            <a:pPr lvl="1"/>
            <a:r>
              <a:rPr lang="de-DE" dirty="0" err="1"/>
              <a:t>Let</a:t>
            </a:r>
            <a:r>
              <a:rPr lang="de-DE" dirty="0"/>
              <a:t> the </a:t>
            </a:r>
            <a:r>
              <a:rPr lang="de-DE" dirty="0" err="1"/>
              <a:t>PhDs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supervisors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 err="1"/>
              <a:t>Offer</a:t>
            </a:r>
            <a:r>
              <a:rPr lang="de-DE" dirty="0"/>
              <a:t> the PhD </a:t>
            </a:r>
            <a:r>
              <a:rPr lang="de-DE" dirty="0" err="1"/>
              <a:t>courses</a:t>
            </a:r>
            <a:r>
              <a:rPr lang="de-DE" dirty="0"/>
              <a:t> not(!) online but </a:t>
            </a:r>
            <a:r>
              <a:rPr lang="de-DE" dirty="0" err="1"/>
              <a:t>physically</a:t>
            </a:r>
            <a:r>
              <a:rPr lang="de-DE" dirty="0"/>
              <a:t> – </a:t>
            </a:r>
            <a:r>
              <a:rPr lang="de-DE" dirty="0" err="1"/>
              <a:t>networking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!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b="1" u="sng" dirty="0"/>
              <a:t>Summary: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the LNMB </a:t>
            </a:r>
            <a:r>
              <a:rPr lang="de-DE" dirty="0" err="1"/>
              <a:t>as</a:t>
            </a:r>
            <a:r>
              <a:rPr lang="de-DE" dirty="0"/>
              <a:t> ´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chair</a:t>
            </a:r>
            <a:r>
              <a:rPr lang="de-DE" dirty="0"/>
              <a:t>´ was the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happend in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carrier</a:t>
            </a:r>
            <a:r>
              <a:rPr lang="de-DE" dirty="0"/>
              <a:t> –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all!</a:t>
            </a:r>
          </a:p>
          <a:p>
            <a:pPr lvl="1"/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en-GB" i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AA0C3C-BB39-44AA-BE78-4927C3835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49" y="500042"/>
            <a:ext cx="8591147" cy="732985"/>
          </a:xfrm>
        </p:spPr>
        <p:txBody>
          <a:bodyPr/>
          <a:lstStyle/>
          <a:p>
            <a:r>
              <a:rPr lang="de-DE" dirty="0"/>
              <a:t>My ´Final </a:t>
            </a:r>
            <a:r>
              <a:rPr lang="de-DE" dirty="0" err="1"/>
              <a:t>WordS</a:t>
            </a:r>
            <a:r>
              <a:rPr lang="de-DE" dirty="0"/>
              <a:t>´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3DE81D-10FE-18D9-1B1E-DF7E45209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1233027"/>
            <a:ext cx="7775393" cy="285750"/>
          </a:xfrm>
        </p:spPr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432998-D1E8-090B-29C6-9DA9F3A114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13-01-2025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2273E4-295B-AAD6-A94E-9FEC906D3E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LNMB Conference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BEF09E-195F-0294-A21C-CAFD1E605C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E0CF169-7A60-474A-B0E7-9375443D968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Grafik 8" descr="Ein Bild, das Text, Menschliches Gesicht, Mann, Präsentation enthält.&#10;&#10;Automatisch generierte Beschreibung">
            <a:extLst>
              <a:ext uri="{FF2B5EF4-FFF2-40B4-BE49-F238E27FC236}">
                <a16:creationId xmlns:a16="http://schemas.microsoft.com/office/drawing/2014/main" id="{9074B774-40D7-4936-103A-00CE7891D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11792"/>
            <a:ext cx="4211960" cy="26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EN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</Template>
  <TotalTime>2</TotalTime>
  <Words>681</Words>
  <Application>Microsoft Office PowerPoint</Application>
  <PresentationFormat>On-screen Show (4:3)</PresentationFormat>
  <Paragraphs>104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Arial Narrow</vt:lpstr>
      <vt:lpstr>Wingdings</vt:lpstr>
      <vt:lpstr>UT_EN</vt:lpstr>
      <vt:lpstr>50 years LNMB(?) conferences   My journey to and with the LNMB and its conferences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Universiteit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kickoff</dc:title>
  <dc:creator>Faculteit EWI</dc:creator>
  <cp:lastModifiedBy>Hurink, Johann (UT-EEMCS)</cp:lastModifiedBy>
  <cp:revision>627</cp:revision>
  <cp:lastPrinted>2016-08-26T09:27:45Z</cp:lastPrinted>
  <dcterms:created xsi:type="dcterms:W3CDTF">2011-06-06T12:02:07Z</dcterms:created>
  <dcterms:modified xsi:type="dcterms:W3CDTF">2025-01-13T13:13:18Z</dcterms:modified>
</cp:coreProperties>
</file>