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35"/>
  </p:notesMasterIdLst>
  <p:handoutMasterIdLst>
    <p:handoutMasterId r:id="rId36"/>
  </p:handoutMasterIdLst>
  <p:sldIdLst>
    <p:sldId id="642" r:id="rId2"/>
    <p:sldId id="689" r:id="rId3"/>
    <p:sldId id="690" r:id="rId4"/>
    <p:sldId id="489" r:id="rId5"/>
    <p:sldId id="662" r:id="rId6"/>
    <p:sldId id="645" r:id="rId7"/>
    <p:sldId id="663" r:id="rId8"/>
    <p:sldId id="664" r:id="rId9"/>
    <p:sldId id="665" r:id="rId10"/>
    <p:sldId id="666" r:id="rId11"/>
    <p:sldId id="667" r:id="rId12"/>
    <p:sldId id="668" r:id="rId13"/>
    <p:sldId id="669" r:id="rId14"/>
    <p:sldId id="670" r:id="rId15"/>
    <p:sldId id="671" r:id="rId16"/>
    <p:sldId id="672" r:id="rId17"/>
    <p:sldId id="673" r:id="rId18"/>
    <p:sldId id="674" r:id="rId19"/>
    <p:sldId id="675" r:id="rId20"/>
    <p:sldId id="676" r:id="rId21"/>
    <p:sldId id="677" r:id="rId22"/>
    <p:sldId id="678" r:id="rId23"/>
    <p:sldId id="679" r:id="rId24"/>
    <p:sldId id="680" r:id="rId25"/>
    <p:sldId id="681" r:id="rId26"/>
    <p:sldId id="682" r:id="rId27"/>
    <p:sldId id="683" r:id="rId28"/>
    <p:sldId id="684" r:id="rId29"/>
    <p:sldId id="685" r:id="rId30"/>
    <p:sldId id="686" r:id="rId31"/>
    <p:sldId id="687" r:id="rId32"/>
    <p:sldId id="688" r:id="rId33"/>
    <p:sldId id="691" r:id="rId34"/>
  </p:sldIdLst>
  <p:sldSz cx="9144000" cy="6858000" type="screen4x3"/>
  <p:notesSz cx="7162800" cy="9448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BE0E3"/>
    <a:srgbClr val="990000"/>
    <a:srgbClr val="CCCCFF"/>
    <a:srgbClr val="009900"/>
    <a:srgbClr val="AC0056"/>
    <a:srgbClr val="BA005D"/>
    <a:srgbClr val="FFFF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9" autoAdjust="0"/>
    <p:restoredTop sz="99467" autoAdjust="0"/>
  </p:normalViewPr>
  <p:slideViewPr>
    <p:cSldViewPr>
      <p:cViewPr varScale="1">
        <p:scale>
          <a:sx n="70" d="100"/>
          <a:sy n="70" d="100"/>
        </p:scale>
        <p:origin x="-6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t" anchorCtr="0" compatLnSpc="1">
            <a:prstTxWarp prst="textNoShape">
              <a:avLst/>
            </a:prstTxWarp>
          </a:bodyPr>
          <a:lstStyle>
            <a:lvl1pPr algn="l" defTabSz="933450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9795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b" anchorCtr="0" compatLnSpc="1">
            <a:prstTxWarp prst="textNoShape">
              <a:avLst/>
            </a:prstTxWarp>
          </a:bodyPr>
          <a:lstStyle>
            <a:lvl1pPr algn="l" defTabSz="933450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8997950"/>
            <a:ext cx="31226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32" tIns="46666" rIns="93332" bIns="4666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Verdana" pitchFamily="34" charset="0"/>
              </a:defRPr>
            </a:lvl1pPr>
          </a:lstStyle>
          <a:p>
            <a:fld id="{18D88C66-3520-4F0D-9051-D01879D6D34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314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197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t" anchorCtr="0" compatLnSpc="1">
            <a:prstTxWarp prst="textNoShape">
              <a:avLst/>
            </a:prstTxWarp>
          </a:bodyPr>
          <a:lstStyle>
            <a:lvl1pPr algn="l" defTabSz="949325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60825" y="0"/>
            <a:ext cx="310197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2813" cy="3541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88" y="4486275"/>
            <a:ext cx="5254625" cy="425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0"/>
            <a:r>
              <a:rPr lang="en-US" altLang="zh-CN" smtClean="0"/>
              <a:t>Second level</a:t>
            </a:r>
          </a:p>
          <a:p>
            <a:pPr lvl="0"/>
            <a:r>
              <a:rPr lang="en-US" altLang="zh-CN" smtClean="0"/>
              <a:t>Third level</a:t>
            </a:r>
          </a:p>
          <a:p>
            <a:pPr lvl="0"/>
            <a:r>
              <a:rPr lang="en-US" altLang="zh-CN" smtClean="0"/>
              <a:t>Fourth level</a:t>
            </a:r>
          </a:p>
          <a:p>
            <a:pPr lvl="0"/>
            <a:r>
              <a:rPr lang="en-US" altLang="zh-CN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197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b" anchorCtr="0" compatLnSpc="1">
            <a:prstTxWarp prst="textNoShape">
              <a:avLst/>
            </a:prstTxWarp>
          </a:bodyPr>
          <a:lstStyle>
            <a:lvl1pPr algn="l" defTabSz="949325">
              <a:defRPr sz="1200"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60825" y="8977313"/>
            <a:ext cx="310197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08" tIns="47454" rIns="94908" bIns="47454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Verdana" pitchFamily="34" charset="0"/>
              </a:defRPr>
            </a:lvl1pPr>
          </a:lstStyle>
          <a:p>
            <a:fld id="{CCD9913A-DD8E-43F0-A866-E8C42098119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9747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06CD0-D7A0-47CB-A0F3-38D2D6A5822B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131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4FBE1-069E-420F-A02A-04ABF0DC00F9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42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B014F-1857-4947-8658-338481380D33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42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B4EB9-2E20-45CC-A3AC-F1B74577C401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43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5FE1E1-7F06-44B7-9AC7-BF3BDD2802F4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43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52EFDD-0141-4ECE-AEF0-BB568A83E897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43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13D20-1706-4CE6-AD29-63A3E700AB32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43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C9537-DF9B-4796-978C-0F925D99B35A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44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A9EA4-4FF7-4156-9F86-C8D510F20F57}" type="slidenum">
              <a:rPr lang="zh-CN" altLang="en-US"/>
              <a:pPr/>
              <a:t>17</a:t>
            </a:fld>
            <a:endParaRPr lang="en-US" altLang="zh-CN"/>
          </a:p>
        </p:txBody>
      </p:sp>
      <p:sp>
        <p:nvSpPr>
          <p:cNvPr id="144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60A58-BE20-4296-846E-72019BBD5E2C}" type="slidenum">
              <a:rPr lang="zh-CN" altLang="en-US"/>
              <a:pPr/>
              <a:t>18</a:t>
            </a:fld>
            <a:endParaRPr lang="en-US" altLang="zh-CN"/>
          </a:p>
        </p:txBody>
      </p:sp>
      <p:sp>
        <p:nvSpPr>
          <p:cNvPr id="144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D2547-939B-4E98-9A14-3A12FC6C75E7}" type="slidenum">
              <a:rPr lang="zh-CN" altLang="en-US"/>
              <a:pPr/>
              <a:t>19</a:t>
            </a:fld>
            <a:endParaRPr lang="en-US" altLang="zh-CN"/>
          </a:p>
        </p:txBody>
      </p:sp>
      <p:sp>
        <p:nvSpPr>
          <p:cNvPr id="145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2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C09D61-1F2F-4731-B40A-105822CAA711}" type="slidenum">
              <a:rPr lang="zh-CN" altLang="en-US"/>
              <a:pPr/>
              <a:t>20</a:t>
            </a:fld>
            <a:endParaRPr lang="en-US" altLang="zh-CN"/>
          </a:p>
        </p:txBody>
      </p:sp>
      <p:sp>
        <p:nvSpPr>
          <p:cNvPr id="145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09B1C-6FC2-4799-9A68-5B57A942CB50}" type="slidenum">
              <a:rPr lang="zh-CN" altLang="en-US"/>
              <a:pPr/>
              <a:t>21</a:t>
            </a:fld>
            <a:endParaRPr lang="en-US" altLang="zh-CN"/>
          </a:p>
        </p:txBody>
      </p:sp>
      <p:sp>
        <p:nvSpPr>
          <p:cNvPr id="145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C60F3-4FE0-49A2-B91F-3B640BB9E4DA}" type="slidenum">
              <a:rPr lang="zh-CN" altLang="en-US"/>
              <a:pPr/>
              <a:t>22</a:t>
            </a:fld>
            <a:endParaRPr lang="en-US" altLang="zh-CN"/>
          </a:p>
        </p:txBody>
      </p:sp>
      <p:sp>
        <p:nvSpPr>
          <p:cNvPr id="145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16543-82DB-4FD7-A5A6-8BF157655F3C}" type="slidenum">
              <a:rPr lang="zh-CN" altLang="en-US"/>
              <a:pPr/>
              <a:t>23</a:t>
            </a:fld>
            <a:endParaRPr lang="en-US" altLang="zh-CN"/>
          </a:p>
        </p:txBody>
      </p:sp>
      <p:sp>
        <p:nvSpPr>
          <p:cNvPr id="145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9E14A-A66C-4531-A061-41214CB970C8}" type="slidenum">
              <a:rPr lang="zh-CN" altLang="en-US"/>
              <a:pPr/>
              <a:t>24</a:t>
            </a:fld>
            <a:endParaRPr lang="en-US" altLang="zh-CN"/>
          </a:p>
        </p:txBody>
      </p:sp>
      <p:sp>
        <p:nvSpPr>
          <p:cNvPr id="146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CF0CB-5E6C-4F27-91D4-2B0E45349F7D}" type="slidenum">
              <a:rPr lang="zh-CN" altLang="en-US"/>
              <a:pPr/>
              <a:t>25</a:t>
            </a:fld>
            <a:endParaRPr lang="en-US" altLang="zh-CN"/>
          </a:p>
        </p:txBody>
      </p:sp>
      <p:sp>
        <p:nvSpPr>
          <p:cNvPr id="146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8E978-118D-49E2-A776-1FAE0AF8EDBB}" type="slidenum">
              <a:rPr lang="zh-CN" altLang="en-US"/>
              <a:pPr/>
              <a:t>26</a:t>
            </a:fld>
            <a:endParaRPr lang="en-US" altLang="zh-CN"/>
          </a:p>
        </p:txBody>
      </p:sp>
      <p:sp>
        <p:nvSpPr>
          <p:cNvPr id="146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C26530-8F2E-49AE-86E2-D10A73620CB8}" type="slidenum">
              <a:rPr lang="zh-CN" altLang="en-US"/>
              <a:pPr/>
              <a:t>27</a:t>
            </a:fld>
            <a:endParaRPr lang="en-US" altLang="zh-CN"/>
          </a:p>
        </p:txBody>
      </p:sp>
      <p:sp>
        <p:nvSpPr>
          <p:cNvPr id="146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C0DEB6-19B8-4EFD-B268-F28DD5D52C31}" type="slidenum">
              <a:rPr lang="zh-CN" altLang="en-US"/>
              <a:pPr/>
              <a:t>28</a:t>
            </a:fld>
            <a:endParaRPr lang="en-US" altLang="zh-CN"/>
          </a:p>
        </p:txBody>
      </p:sp>
      <p:sp>
        <p:nvSpPr>
          <p:cNvPr id="147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D79253-CF18-4320-8BA8-A0327CC2766C}" type="slidenum">
              <a:rPr lang="zh-CN" altLang="en-US"/>
              <a:pPr/>
              <a:t>29</a:t>
            </a:fld>
            <a:endParaRPr lang="en-US" altLang="zh-CN"/>
          </a:p>
        </p:txBody>
      </p:sp>
      <p:sp>
        <p:nvSpPr>
          <p:cNvPr id="147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F9F2D0-175B-4DD7-A6D6-86F9F7287ABC}" type="slidenum">
              <a:rPr lang="zh-CN" altLang="en-US">
                <a:latin typeface="Verdana" pitchFamily="34" charset="0"/>
              </a:rPr>
              <a:pPr/>
              <a:t>3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55B5F-617C-45EB-AA94-F673C211C816}" type="slidenum">
              <a:rPr lang="zh-CN" altLang="en-US"/>
              <a:pPr/>
              <a:t>30</a:t>
            </a:fld>
            <a:endParaRPr lang="en-US" altLang="zh-CN"/>
          </a:p>
        </p:txBody>
      </p:sp>
      <p:sp>
        <p:nvSpPr>
          <p:cNvPr id="147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9CC35-CBD4-46CA-8764-94F176040E6E}" type="slidenum">
              <a:rPr lang="zh-CN" altLang="en-US"/>
              <a:pPr/>
              <a:t>31</a:t>
            </a:fld>
            <a:endParaRPr lang="en-US" altLang="zh-CN"/>
          </a:p>
        </p:txBody>
      </p:sp>
      <p:sp>
        <p:nvSpPr>
          <p:cNvPr id="147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A8EAE-FB37-49AD-BDC8-2A4888629594}" type="slidenum">
              <a:rPr lang="zh-CN" altLang="en-US"/>
              <a:pPr/>
              <a:t>32</a:t>
            </a:fld>
            <a:endParaRPr lang="en-US" altLang="zh-CN"/>
          </a:p>
        </p:txBody>
      </p:sp>
      <p:sp>
        <p:nvSpPr>
          <p:cNvPr id="147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9A70AEC-6587-4109-B850-3AB78B09C059}" type="slidenum">
              <a:rPr lang="zh-CN" altLang="en-US">
                <a:latin typeface="Verdana" pitchFamily="34" charset="0"/>
              </a:rPr>
              <a:pPr/>
              <a:t>33</a:t>
            </a:fld>
            <a:endParaRPr lang="en-US" altLang="zh-CN">
              <a:latin typeface="Verdana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301EA-31CB-44C5-A98C-D1D468179167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89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i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91C53-A6E4-43D6-AB05-89F8C0FE7369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36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i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6B46A-A55A-4E00-98AB-C935EBB4BC7F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32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71972F-EA74-4DE5-AB96-609CE0324664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42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EF2F98-3F45-435A-B5BF-BF9211A19F53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42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E17DA0-F929-4C77-8F20-0725F0CC26A4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42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Gurvich and Whitt – Fixed Queue Ratio Rules to hit service levels with min cost.  Multiple pools of customers, heavy traffic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8A5B65BF-C640-48E0-890E-9B99DEC0B487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8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A6E09CD0-CCD3-4A76-B7B3-C3339CB19015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0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144463"/>
            <a:ext cx="2185987" cy="594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44463"/>
            <a:ext cx="6410325" cy="594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504F051C-ABCC-4979-9392-3313F6DA4A6C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4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F10CE2DA-9639-46F9-A9B5-950916DB9003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1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00CF2F57-5829-4C79-A586-9FADA274FC91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2684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2684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36AE17D6-C541-4331-9A2E-A3EDEFB47C5F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2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1EF0262C-F82F-4544-B97A-6C5FAAB9350C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4EF43F77-C0D4-4A38-B8EC-F2BB7B6790A2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2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4049407D-A3A1-478F-806A-8778DF14AADC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2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F4991CB8-B068-4C18-9CFC-5569F346549F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7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3F76C55C-6DC0-4E1F-8AE5-A68F662C90A5}" type="slidenum">
              <a:rPr lang="en-US" sz="1400" b="0"/>
              <a:pPr/>
              <a:t>‹#›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82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/>
            <a:endParaRPr lang="en-US">
              <a:solidFill>
                <a:schemeClr val="bg1"/>
              </a:solidFill>
              <a:latin typeface="Arial Black" pitchFamily="34" charset="0"/>
              <a:ea typeface="ＭＳ Ｐゴシック" pitchFamily="96" charset="-128"/>
            </a:endParaRPr>
          </a:p>
        </p:txBody>
      </p:sp>
      <p:sp>
        <p:nvSpPr>
          <p:cNvPr id="13004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51050" y="144463"/>
            <a:ext cx="70929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4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68413"/>
            <a:ext cx="8229600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4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0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bg1"/>
                </a:solidFill>
                <a:latin typeface="+mn-lt"/>
                <a:ea typeface="ＭＳ Ｐゴシック" pitchFamily="96" charset="-128"/>
              </a:defRPr>
            </a:lvl1pPr>
          </a:lstStyle>
          <a:p>
            <a:r>
              <a:rPr lang="en-US"/>
              <a:t>Page</a:t>
            </a:r>
            <a:r>
              <a:rPr lang="en-US" sz="1400" b="0"/>
              <a:t> </a:t>
            </a:r>
            <a:fld id="{C9B61B49-D913-43D3-8249-DA21D31F891F}" type="slidenum">
              <a:rPr lang="en-US" sz="1400" b="0"/>
              <a:pPr/>
              <a:t>‹#›</a:t>
            </a:fld>
            <a:endParaRPr lang="en-US" sz="1400" b="0"/>
          </a:p>
        </p:txBody>
      </p:sp>
      <p:pic>
        <p:nvPicPr>
          <p:cNvPr id="1300486" name="Picture 3" descr="Tepper logo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487" name="Line 7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4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4523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+mn-lt"/>
                <a:ea typeface="ＭＳ Ｐゴシック" pitchFamily="96" charset="-128"/>
              </a:defRPr>
            </a:lvl1pPr>
          </a:lstStyle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1300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+mn-lt"/>
                <a:ea typeface="ＭＳ Ｐゴシック" pitchFamily="96" charset="-128"/>
              </a:defRPr>
            </a:lvl1pPr>
          </a:lstStyle>
          <a:p>
            <a:r>
              <a:rPr lang="en-US" smtClean="0"/>
              <a:t>January 16, 2013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rgbClr val="AC0056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754CF557-F158-40DC-BA82-8F4A72B684E8}" type="slidenum">
              <a:rPr lang="en-US" sz="1400" b="0"/>
              <a:pPr/>
              <a:t>1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315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8136904" cy="1470025"/>
          </a:xfrm>
        </p:spPr>
        <p:txBody>
          <a:bodyPr/>
          <a:lstStyle/>
          <a:p>
            <a:r>
              <a:rPr lang="en-US" b="1" dirty="0"/>
              <a:t>Things I Thought I Knew about Queueing Theory, but was Wrong About (Part 2, Service Queues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1315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717032"/>
            <a:ext cx="8135937" cy="23779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zh-CN" sz="2400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itchFamily="18" charset="0"/>
                <a:ea typeface="宋体" pitchFamily="2" charset="-122"/>
              </a:rPr>
              <a:t>Alan Scheller-Wolf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itchFamily="18" charset="0"/>
                <a:ea typeface="宋体" pitchFamily="2" charset="-122"/>
              </a:rPr>
              <a:t>Tepper School of Business 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itchFamily="18" charset="0"/>
                <a:ea typeface="宋体" pitchFamily="2" charset="-122"/>
              </a:rPr>
              <a:t>Carnegie Mellon University</a:t>
            </a:r>
          </a:p>
          <a:p>
            <a:pPr>
              <a:lnSpc>
                <a:spcPct val="80000"/>
              </a:lnSpc>
            </a:pPr>
            <a:endParaRPr lang="en-US" altLang="zh-CN" sz="2400" dirty="0">
              <a:latin typeface="Times New Roman" pitchFamily="18" charset="0"/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Times New Roman" pitchFamily="18" charset="0"/>
                <a:ea typeface="宋体" pitchFamily="2" charset="-122"/>
              </a:rPr>
              <a:t>Joint work </a:t>
            </a: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with Ying </a:t>
            </a:r>
            <a:r>
              <a:rPr lang="en-US" altLang="zh-CN" sz="2400" dirty="0" err="1">
                <a:latin typeface="Times New Roman" pitchFamily="18" charset="0"/>
                <a:ea typeface="宋体" pitchFamily="2" charset="-122"/>
              </a:rPr>
              <a:t>Xu</a:t>
            </a:r>
            <a:r>
              <a:rPr lang="en-US" altLang="zh-CN" sz="2400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 and Katia </a:t>
            </a:r>
            <a:r>
              <a:rPr lang="en-US" altLang="zh-CN" sz="2400" dirty="0" err="1">
                <a:latin typeface="Times New Roman" pitchFamily="18" charset="0"/>
                <a:ea typeface="宋体" pitchFamily="2" charset="-122"/>
              </a:rPr>
              <a:t>Sycara</a:t>
            </a:r>
            <a:r>
              <a:rPr lang="en-US" altLang="zh-CN" sz="2400" dirty="0">
                <a:latin typeface="Times New Roman" pitchFamily="18" charset="0"/>
                <a:ea typeface="宋体" pitchFamily="2" charset="-122"/>
              </a:rPr>
              <a:t> 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27C92A4B-9725-44F6-AD3F-6955D7578C9E}" type="slidenum">
              <a:rPr lang="en-US" sz="1400" b="0"/>
              <a:pPr/>
              <a:t>10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2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OK, What About Static Service and Homogeneous Customers?</a:t>
            </a:r>
          </a:p>
        </p:txBody>
      </p:sp>
      <p:sp>
        <p:nvSpPr>
          <p:cNvPr id="142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482441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I could still offer variable service, but why?  How?</a:t>
            </a:r>
          </a:p>
          <a:p>
            <a:pPr lvl="1"/>
            <a:r>
              <a:rPr lang="en-US" dirty="0">
                <a:latin typeface="Times New Roman" pitchFamily="18" charset="0"/>
              </a:rPr>
              <a:t>I </a:t>
            </a:r>
            <a:r>
              <a:rPr lang="en-US" b="1" dirty="0">
                <a:solidFill>
                  <a:srgbClr val="AC0056"/>
                </a:solidFill>
                <a:latin typeface="Times New Roman" pitchFamily="18" charset="0"/>
              </a:rPr>
              <a:t>can’t</a:t>
            </a:r>
            <a:r>
              <a:rPr lang="en-US" dirty="0">
                <a:latin typeface="Times New Roman" pitchFamily="18" charset="0"/>
              </a:rPr>
              <a:t> use system information</a:t>
            </a:r>
          </a:p>
          <a:p>
            <a:pPr lvl="1"/>
            <a:r>
              <a:rPr lang="en-US" dirty="0">
                <a:latin typeface="Times New Roman" pitchFamily="18" charset="0"/>
              </a:rPr>
              <a:t>I </a:t>
            </a:r>
            <a:r>
              <a:rPr lang="en-US" b="1" dirty="0">
                <a:solidFill>
                  <a:srgbClr val="AC0056"/>
                </a:solidFill>
                <a:latin typeface="Times New Roman" pitchFamily="18" charset="0"/>
              </a:rPr>
              <a:t>can’t</a:t>
            </a:r>
            <a:r>
              <a:rPr lang="en-US" dirty="0">
                <a:solidFill>
                  <a:srgbClr val="AC0056"/>
                </a:solidFill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take advantage of heterogeneous customer preferences</a:t>
            </a:r>
          </a:p>
          <a:p>
            <a:pPr lvl="1">
              <a:buFontTx/>
              <a:buNone/>
            </a:pPr>
            <a:endParaRPr lang="en-US" dirty="0">
              <a:latin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</a:rPr>
              <a:t>And increasing variability in the system would increase delay</a:t>
            </a:r>
          </a:p>
          <a:p>
            <a:pPr lvl="1"/>
            <a:r>
              <a:rPr lang="en-US" dirty="0">
                <a:latin typeface="Times New Roman" pitchFamily="18" charset="0"/>
              </a:rPr>
              <a:t>This is basic </a:t>
            </a:r>
            <a:r>
              <a:rPr lang="en-US" dirty="0" smtClean="0">
                <a:latin typeface="Times New Roman" pitchFamily="18" charset="0"/>
              </a:rPr>
              <a:t>queueing, right, the PK formula???</a:t>
            </a:r>
            <a:endParaRPr lang="en-US" dirty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  <a:p>
            <a:pPr lvl="1">
              <a:buFontTx/>
              <a:buNone/>
            </a:pPr>
            <a:endParaRPr lang="en-US" dirty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DF213267-4D98-429F-8644-DC9B6EDA5CCD}" type="slidenum">
              <a:rPr lang="en-US" sz="1400" b="0"/>
              <a:pPr/>
              <a:t>11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2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No!  </a:t>
            </a:r>
          </a:p>
        </p:txBody>
      </p:sp>
      <p:sp>
        <p:nvSpPr>
          <p:cNvPr id="142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I will use a </a:t>
            </a: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static</a:t>
            </a:r>
            <a:r>
              <a:rPr lang="en-US">
                <a:latin typeface="Times New Roman" pitchFamily="18" charset="0"/>
              </a:rPr>
              <a:t> policy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For </a:t>
            </a: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homogeneous</a:t>
            </a:r>
            <a:r>
              <a:rPr lang="en-US">
                <a:latin typeface="Times New Roman" pitchFamily="18" charset="0"/>
              </a:rPr>
              <a:t> customers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I will </a:t>
            </a: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randomly</a:t>
            </a:r>
            <a:r>
              <a:rPr lang="en-US">
                <a:latin typeface="Times New Roman" pitchFamily="18" charset="0"/>
              </a:rPr>
              <a:t> assign the arriving customers different 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grades</a:t>
            </a:r>
            <a:r>
              <a:rPr lang="en-US">
                <a:latin typeface="Times New Roman" pitchFamily="18" charset="0"/>
              </a:rPr>
              <a:t>, based on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service rate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With probabilities and rates of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my choosing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And I will perform </a:t>
            </a: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better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than</a:t>
            </a:r>
            <a:r>
              <a:rPr lang="en-US">
                <a:latin typeface="Times New Roman" pitchFamily="18" charset="0"/>
              </a:rPr>
              <a:t> if I provide service of </a:t>
            </a: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uniform</a:t>
            </a:r>
            <a:r>
              <a:rPr lang="en-US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rate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How?  </a:t>
            </a:r>
            <a:endParaRPr lang="en-US" b="1"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Let’s see…</a:t>
            </a:r>
          </a:p>
          <a:p>
            <a:pPr>
              <a:lnSpc>
                <a:spcPct val="90000"/>
              </a:lnSpc>
            </a:pPr>
            <a:endParaRPr lang="en-US">
              <a:solidFill>
                <a:srgbClr val="009900"/>
              </a:solidFill>
              <a:latin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18D7D433-A318-4B73-B95F-3C09384FCE8E}" type="slidenum">
              <a:rPr lang="en-US" sz="1400" b="0"/>
              <a:pPr/>
              <a:t>12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3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</a:t>
            </a:r>
          </a:p>
        </p:txBody>
      </p:sp>
      <p:sp>
        <p:nvSpPr>
          <p:cNvPr id="1430533" name="Oval 5"/>
          <p:cNvSpPr>
            <a:spLocks noChangeArrowheads="1"/>
          </p:cNvSpPr>
          <p:nvPr/>
        </p:nvSpPr>
        <p:spPr bwMode="auto">
          <a:xfrm>
            <a:off x="4500563" y="1916113"/>
            <a:ext cx="719137" cy="720725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0534" name="Oval 6"/>
          <p:cNvSpPr>
            <a:spLocks noChangeArrowheads="1"/>
          </p:cNvSpPr>
          <p:nvPr/>
        </p:nvSpPr>
        <p:spPr bwMode="auto">
          <a:xfrm>
            <a:off x="3563938" y="1916113"/>
            <a:ext cx="719137" cy="720725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0535" name="Oval 7"/>
          <p:cNvSpPr>
            <a:spLocks noChangeArrowheads="1"/>
          </p:cNvSpPr>
          <p:nvPr/>
        </p:nvSpPr>
        <p:spPr bwMode="auto">
          <a:xfrm>
            <a:off x="5364163" y="1916113"/>
            <a:ext cx="719137" cy="720725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0536" name="Rectangle 8"/>
          <p:cNvSpPr>
            <a:spLocks noChangeArrowheads="1"/>
          </p:cNvSpPr>
          <p:nvPr/>
        </p:nvSpPr>
        <p:spPr bwMode="auto">
          <a:xfrm>
            <a:off x="5292725" y="1700213"/>
            <a:ext cx="863600" cy="108108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0537" name="Oval 9"/>
          <p:cNvSpPr>
            <a:spLocks noChangeArrowheads="1"/>
          </p:cNvSpPr>
          <p:nvPr/>
        </p:nvSpPr>
        <p:spPr bwMode="auto">
          <a:xfrm>
            <a:off x="2627313" y="1916113"/>
            <a:ext cx="719137" cy="720725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0538" name="Line 10"/>
          <p:cNvSpPr>
            <a:spLocks noChangeShapeType="1"/>
          </p:cNvSpPr>
          <p:nvPr/>
        </p:nvSpPr>
        <p:spPr bwMode="auto">
          <a:xfrm>
            <a:off x="684213" y="2276475"/>
            <a:ext cx="1439862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0539" name="Text Box 11"/>
          <p:cNvSpPr txBox="1">
            <a:spLocks noChangeArrowheads="1"/>
          </p:cNvSpPr>
          <p:nvPr/>
        </p:nvSpPr>
        <p:spPr bwMode="auto">
          <a:xfrm>
            <a:off x="641350" y="1676400"/>
            <a:ext cx="140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9900"/>
                </a:solidFill>
              </a:rPr>
              <a:t>Poisson </a:t>
            </a:r>
            <a:r>
              <a:rPr lang="en-US" sz="2400" b="1">
                <a:solidFill>
                  <a:srgbClr val="009900"/>
                </a:solidFill>
                <a:latin typeface="Symbol" pitchFamily="18" charset="2"/>
              </a:rPr>
              <a:t>l</a:t>
            </a:r>
          </a:p>
        </p:txBody>
      </p:sp>
      <p:sp>
        <p:nvSpPr>
          <p:cNvPr id="1430540" name="Line 12"/>
          <p:cNvSpPr>
            <a:spLocks noChangeShapeType="1"/>
          </p:cNvSpPr>
          <p:nvPr/>
        </p:nvSpPr>
        <p:spPr bwMode="auto">
          <a:xfrm>
            <a:off x="6804025" y="2276475"/>
            <a:ext cx="1439863" cy="0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0541" name="Text Box 13"/>
          <p:cNvSpPr txBox="1">
            <a:spLocks noChangeArrowheads="1"/>
          </p:cNvSpPr>
          <p:nvPr/>
        </p:nvSpPr>
        <p:spPr bwMode="auto">
          <a:xfrm>
            <a:off x="6443663" y="1676400"/>
            <a:ext cx="2255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u="sng">
                <a:solidFill>
                  <a:srgbClr val="AC0056"/>
                </a:solidFill>
              </a:rPr>
              <a:t>BASE</a:t>
            </a:r>
            <a:r>
              <a:rPr lang="en-US" sz="2400" b="1">
                <a:solidFill>
                  <a:srgbClr val="AC0056"/>
                </a:solidFill>
              </a:rPr>
              <a:t> Service </a:t>
            </a:r>
            <a:r>
              <a:rPr lang="en-US" sz="2400" b="1">
                <a:solidFill>
                  <a:srgbClr val="AC0056"/>
                </a:solidFill>
                <a:latin typeface="Symbol" pitchFamily="18" charset="2"/>
              </a:rPr>
              <a:t>m</a:t>
            </a:r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3068638"/>
            <a:ext cx="8229600" cy="2663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I can assign arriving jobs different service rates </a:t>
            </a:r>
            <a:r>
              <a:rPr lang="en-US" sz="2800" b="1">
                <a:solidFill>
                  <a:srgbClr val="AC0056"/>
                </a:solidFill>
                <a:latin typeface="Symbol" pitchFamily="18" charset="2"/>
              </a:rPr>
              <a:t>m</a:t>
            </a:r>
            <a:r>
              <a:rPr lang="en-US" sz="2800" b="1" baseline="-25000">
                <a:solidFill>
                  <a:srgbClr val="AC0056"/>
                </a:solidFill>
                <a:latin typeface="Symbol" pitchFamily="18" charset="2"/>
              </a:rPr>
              <a:t>1</a:t>
            </a:r>
            <a:r>
              <a:rPr lang="en-US" sz="2800" b="1">
                <a:solidFill>
                  <a:srgbClr val="AC0056"/>
                </a:solidFill>
                <a:latin typeface="Symbol" pitchFamily="18" charset="2"/>
              </a:rPr>
              <a:t>&gt;m</a:t>
            </a:r>
            <a:r>
              <a:rPr lang="en-US" sz="2800" b="1" baseline="-25000">
                <a:solidFill>
                  <a:srgbClr val="AC0056"/>
                </a:solidFill>
                <a:latin typeface="Symbol" pitchFamily="18" charset="2"/>
              </a:rPr>
              <a:t>2</a:t>
            </a:r>
            <a:r>
              <a:rPr lang="en-US" sz="2800" b="1">
                <a:solidFill>
                  <a:srgbClr val="AC0056"/>
                </a:solidFill>
                <a:latin typeface="Symbol" pitchFamily="18" charset="2"/>
              </a:rPr>
              <a:t>&gt;...&gt;m</a:t>
            </a:r>
            <a:r>
              <a:rPr lang="en-US" sz="2800" b="1" baseline="-25000">
                <a:solidFill>
                  <a:srgbClr val="AC0056"/>
                </a:solidFill>
                <a:latin typeface="Times New Roman" pitchFamily="18" charset="0"/>
              </a:rPr>
              <a:t>K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But I must do so </a:t>
            </a:r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randomly</a:t>
            </a:r>
            <a:r>
              <a:rPr lang="en-US" sz="2800">
                <a:latin typeface="Times New Roman" pitchFamily="18" charset="0"/>
              </a:rPr>
              <a:t>, with probabilities 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en-US" sz="2800" b="1" baseline="-25000">
                <a:solidFill>
                  <a:srgbClr val="009900"/>
                </a:solidFill>
                <a:latin typeface="Times New Roman" pitchFamily="18" charset="0"/>
              </a:rPr>
              <a:t>1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, p</a:t>
            </a:r>
            <a:r>
              <a:rPr lang="en-US" sz="2800" b="1" baseline="-25000">
                <a:solidFill>
                  <a:srgbClr val="0099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, …, p</a:t>
            </a:r>
            <a:r>
              <a:rPr lang="en-US" sz="2800" b="1" baseline="-25000">
                <a:solidFill>
                  <a:srgbClr val="009900"/>
                </a:solidFill>
                <a:latin typeface="Times New Roman" pitchFamily="18" charset="0"/>
              </a:rPr>
              <a:t>K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I am in effect </a:t>
            </a:r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scaling</a:t>
            </a:r>
            <a:r>
              <a:rPr lang="en-US" sz="280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</a:rPr>
              <a:t>the service distribution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Each class (or grade) arrives 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Poisson(</a:t>
            </a:r>
            <a:r>
              <a:rPr lang="en-US" sz="2800" b="1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en-US" sz="2800" b="1" baseline="-25000">
                <a:solidFill>
                  <a:srgbClr val="009900"/>
                </a:solidFill>
                <a:latin typeface="Times New Roman" pitchFamily="18" charset="0"/>
              </a:rPr>
              <a:t>k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)</a:t>
            </a:r>
            <a:endParaRPr lang="en-US" sz="2800" b="1">
              <a:latin typeface="Times New Roman" pitchFamily="18" charset="0"/>
            </a:endParaRPr>
          </a:p>
        </p:txBody>
      </p:sp>
      <p:sp>
        <p:nvSpPr>
          <p:cNvPr id="1430543" name="Text Box 15"/>
          <p:cNvSpPr txBox="1">
            <a:spLocks noChangeArrowheads="1"/>
          </p:cNvSpPr>
          <p:nvPr/>
        </p:nvSpPr>
        <p:spPr bwMode="auto">
          <a:xfrm>
            <a:off x="4403725" y="1260475"/>
            <a:ext cx="2705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Single Server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0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0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0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0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0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0533" grpId="0" animBg="1"/>
      <p:bldP spid="1430534" grpId="0" animBg="1"/>
      <p:bldP spid="1430535" grpId="0" animBg="1"/>
      <p:bldP spid="1430536" grpId="0" animBg="1"/>
      <p:bldP spid="1430537" grpId="0" animBg="1"/>
      <p:bldP spid="1430538" grpId="0" animBg="1"/>
      <p:bldP spid="1430539" grpId="0"/>
      <p:bldP spid="1430540" grpId="0" animBg="1"/>
      <p:bldP spid="1430541" grpId="0"/>
      <p:bldP spid="14305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214799D0-21AE-4060-B289-2AE2FCA8375F}" type="slidenum">
              <a:rPr lang="en-US" sz="1400" b="0"/>
              <a:pPr/>
              <a:t>13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3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Discipline </a:t>
            </a:r>
          </a:p>
        </p:txBody>
      </p:sp>
      <p:sp>
        <p:nvSpPr>
          <p:cNvPr id="143258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46405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Assume non-preemptive policy </a:t>
            </a:r>
            <a:r>
              <a:rPr lang="en-US" dirty="0">
                <a:solidFill>
                  <a:srgbClr val="AC0056"/>
                </a:solidFill>
                <a:latin typeface="Times New Roman" pitchFamily="18" charset="0"/>
              </a:rPr>
              <a:t>r</a:t>
            </a:r>
          </a:p>
          <a:p>
            <a:pPr lvl="1"/>
            <a:r>
              <a:rPr lang="en-US" dirty="0" smtClean="0">
                <a:latin typeface="Times New Roman" pitchFamily="18" charset="0"/>
              </a:rPr>
              <a:t>Allowing </a:t>
            </a:r>
            <a:r>
              <a:rPr lang="en-US" dirty="0">
                <a:latin typeface="Times New Roman" pitchFamily="18" charset="0"/>
              </a:rPr>
              <a:t>preemption is, in general, a </a:t>
            </a:r>
            <a:r>
              <a:rPr lang="en-US" u="sng" dirty="0">
                <a:latin typeface="Times New Roman" pitchFamily="18" charset="0"/>
              </a:rPr>
              <a:t>mess</a:t>
            </a:r>
            <a:r>
              <a:rPr lang="en-US" dirty="0">
                <a:latin typeface="Times New Roman" pitchFamily="18" charset="0"/>
              </a:rPr>
              <a:t>!</a:t>
            </a:r>
          </a:p>
          <a:p>
            <a:r>
              <a:rPr lang="en-US" dirty="0">
                <a:latin typeface="Times New Roman" pitchFamily="18" charset="0"/>
              </a:rPr>
              <a:t>So I have an M/G/1 queue with service discipline </a:t>
            </a:r>
            <a:r>
              <a:rPr lang="en-US" dirty="0">
                <a:solidFill>
                  <a:srgbClr val="AC0056"/>
                </a:solidFill>
                <a:latin typeface="Times New Roman" pitchFamily="18" charset="0"/>
              </a:rPr>
              <a:t>r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35A676F2-AAD3-4E4A-88E8-A066EAADB7A1}" type="slidenum">
              <a:rPr lang="en-US" sz="1400" b="0"/>
              <a:pPr/>
              <a:t>14</a:t>
            </a:fld>
            <a:endParaRPr lang="en-US" sz="1400" b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3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Metrics </a:t>
            </a:r>
          </a:p>
        </p:txBody>
      </p:sp>
      <p:sp>
        <p:nvSpPr>
          <p:cNvPr id="143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464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Recall our Speed-Quality trade-off: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Service Value</a:t>
            </a:r>
            <a:r>
              <a:rPr lang="en-US">
                <a:latin typeface="Times New Roman" pitchFamily="18" charset="0"/>
              </a:rPr>
              <a:t> increases with mean service time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Delay</a:t>
            </a:r>
            <a:r>
              <a:rPr lang="en-US">
                <a:latin typeface="Times New Roman" pitchFamily="18" charset="0"/>
              </a:rPr>
              <a:t> cost increases with mean waiting time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Assume both of these are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linear</a:t>
            </a:r>
            <a:r>
              <a:rPr lang="en-US">
                <a:latin typeface="Times New Roman" pitchFamily="18" charset="0"/>
              </a:rPr>
              <a:t> for now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</p:txBody>
      </p:sp>
      <p:sp>
        <p:nvSpPr>
          <p:cNvPr id="1434628" name="Line 4"/>
          <p:cNvSpPr>
            <a:spLocks noChangeShapeType="1"/>
          </p:cNvSpPr>
          <p:nvPr/>
        </p:nvSpPr>
        <p:spPr bwMode="auto">
          <a:xfrm>
            <a:off x="2584450" y="2951163"/>
            <a:ext cx="428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29" name="AutoShape 5"/>
          <p:cNvSpPr>
            <a:spLocks noChangeArrowheads="1"/>
          </p:cNvSpPr>
          <p:nvPr/>
        </p:nvSpPr>
        <p:spPr bwMode="auto">
          <a:xfrm>
            <a:off x="4368800" y="2951163"/>
            <a:ext cx="774700" cy="6223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30" name="Text Box 6"/>
          <p:cNvSpPr txBox="1">
            <a:spLocks noChangeArrowheads="1"/>
          </p:cNvSpPr>
          <p:nvPr/>
        </p:nvSpPr>
        <p:spPr bwMode="auto">
          <a:xfrm>
            <a:off x="2017713" y="2122488"/>
            <a:ext cx="1692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9900"/>
                </a:solidFill>
              </a:rPr>
              <a:t>Leisurely </a:t>
            </a:r>
          </a:p>
          <a:p>
            <a:r>
              <a:rPr lang="en-US" sz="2800" b="1">
                <a:solidFill>
                  <a:srgbClr val="009900"/>
                </a:solidFill>
              </a:rPr>
              <a:t>Service</a:t>
            </a:r>
          </a:p>
        </p:txBody>
      </p:sp>
      <p:sp>
        <p:nvSpPr>
          <p:cNvPr id="1434631" name="Text Box 7"/>
          <p:cNvSpPr txBox="1">
            <a:spLocks noChangeArrowheads="1"/>
          </p:cNvSpPr>
          <p:nvPr/>
        </p:nvSpPr>
        <p:spPr bwMode="auto">
          <a:xfrm>
            <a:off x="6232525" y="2122488"/>
            <a:ext cx="10350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AC0056"/>
                </a:solidFill>
              </a:rPr>
              <a:t>Short</a:t>
            </a:r>
          </a:p>
          <a:p>
            <a:r>
              <a:rPr lang="en-US" sz="2800" b="1">
                <a:solidFill>
                  <a:srgbClr val="AC0056"/>
                </a:solidFill>
              </a:rPr>
              <a:t>Wait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28" grpId="0" animBg="1"/>
      <p:bldP spid="1434629" grpId="0" animBg="1"/>
      <p:bldP spid="1434630" grpId="0"/>
      <p:bldP spid="14346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3D2BD5F5-580A-4724-A0D5-C4FE55C6B6CA}" type="slidenum">
              <a:rPr lang="en-US" sz="1400" b="0"/>
              <a:pPr/>
              <a:t>15</a:t>
            </a:fld>
            <a:endParaRPr lang="en-US" sz="1400" b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3668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 </a:t>
            </a:r>
          </a:p>
        </p:txBody>
      </p:sp>
      <p:sp>
        <p:nvSpPr>
          <p:cNvPr id="1436686" name="Rectangle 1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6688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3573463"/>
            <a:ext cx="7775575" cy="2592387"/>
          </a:xfrm>
        </p:spPr>
        <p:txBody>
          <a:bodyPr/>
          <a:lstStyle/>
          <a:p>
            <a:r>
              <a:rPr lang="en-US" sz="3200" b="1">
                <a:solidFill>
                  <a:srgbClr val="009900"/>
                </a:solidFill>
                <a:latin typeface="Times New Roman" pitchFamily="18" charset="0"/>
              </a:rPr>
              <a:t>Service Value</a:t>
            </a:r>
            <a:r>
              <a:rPr lang="en-US" sz="3200">
                <a:latin typeface="Times New Roman" pitchFamily="18" charset="0"/>
              </a:rPr>
              <a:t> is only a function of </a:t>
            </a:r>
            <a:r>
              <a:rPr lang="en-US" sz="3200" b="1">
                <a:latin typeface="Symbol" pitchFamily="18" charset="2"/>
              </a:rPr>
              <a:t>m</a:t>
            </a:r>
            <a:r>
              <a:rPr lang="en-US" sz="3200">
                <a:latin typeface="Symbol" pitchFamily="18" charset="2"/>
              </a:rPr>
              <a:t> </a:t>
            </a:r>
            <a:r>
              <a:rPr lang="en-US" sz="3200">
                <a:latin typeface="Times New Roman" pitchFamily="18" charset="0"/>
              </a:rPr>
              <a:t>and </a:t>
            </a:r>
            <a:r>
              <a:rPr lang="en-US" sz="3200" b="1">
                <a:latin typeface="Times New Roman" pitchFamily="18" charset="0"/>
              </a:rPr>
              <a:t>p</a:t>
            </a:r>
            <a:endParaRPr lang="en-US" sz="3200" b="1">
              <a:latin typeface="Symbol" pitchFamily="18" charset="2"/>
            </a:endParaRPr>
          </a:p>
          <a:p>
            <a:r>
              <a:rPr lang="en-US" sz="3200" b="1">
                <a:solidFill>
                  <a:srgbClr val="AC0056"/>
                </a:solidFill>
                <a:latin typeface="Times New Roman" pitchFamily="18" charset="0"/>
              </a:rPr>
              <a:t>Delay Cost </a:t>
            </a:r>
            <a:r>
              <a:rPr lang="en-US" sz="3200">
                <a:latin typeface="Times New Roman" pitchFamily="18" charset="0"/>
              </a:rPr>
              <a:t>is a function of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>
                <a:latin typeface="Symbol" pitchFamily="18" charset="2"/>
              </a:rPr>
              <a:t>m</a:t>
            </a:r>
            <a:r>
              <a:rPr lang="en-US" sz="3200">
                <a:latin typeface="Symbol" pitchFamily="18" charset="2"/>
              </a:rPr>
              <a:t>, </a:t>
            </a:r>
            <a:r>
              <a:rPr lang="en-US" sz="3200" b="1">
                <a:latin typeface="Times New Roman" pitchFamily="18" charset="0"/>
              </a:rPr>
              <a:t>p</a:t>
            </a:r>
            <a:r>
              <a:rPr lang="en-US" sz="3200">
                <a:latin typeface="Times New Roman" pitchFamily="18" charset="0"/>
              </a:rPr>
              <a:t>, and r</a:t>
            </a:r>
            <a:endParaRPr lang="en-US" sz="3200" b="1">
              <a:solidFill>
                <a:srgbClr val="AC0056"/>
              </a:solidFill>
              <a:latin typeface="Times New Roman" pitchFamily="18" charset="0"/>
            </a:endParaRPr>
          </a:p>
        </p:txBody>
      </p:sp>
      <p:sp>
        <p:nvSpPr>
          <p:cNvPr id="1436680" name="Text Box 8"/>
          <p:cNvSpPr txBox="1">
            <a:spLocks noChangeArrowheads="1"/>
          </p:cNvSpPr>
          <p:nvPr/>
        </p:nvSpPr>
        <p:spPr bwMode="auto">
          <a:xfrm>
            <a:off x="468313" y="2311400"/>
            <a:ext cx="799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/>
              <a:t>V(</a:t>
            </a:r>
            <a:r>
              <a:rPr lang="en-US" sz="3600" b="1">
                <a:latin typeface="Symbol" pitchFamily="18" charset="2"/>
              </a:rPr>
              <a:t>m</a:t>
            </a:r>
            <a:r>
              <a:rPr lang="en-US" sz="3600">
                <a:latin typeface="Symbol" pitchFamily="18" charset="2"/>
              </a:rPr>
              <a:t>,</a:t>
            </a:r>
            <a:r>
              <a:rPr lang="en-US" sz="3600" b="1"/>
              <a:t>p</a:t>
            </a:r>
            <a:r>
              <a:rPr lang="en-US" sz="3600"/>
              <a:t>,r) = </a:t>
            </a:r>
            <a:r>
              <a:rPr lang="en-US" sz="3600">
                <a:latin typeface="Symbol" pitchFamily="18" charset="2"/>
              </a:rPr>
              <a:t>l{</a:t>
            </a:r>
            <a:r>
              <a:rPr lang="en-US" sz="3600">
                <a:solidFill>
                  <a:srgbClr val="009900"/>
                </a:solidFill>
              </a:rPr>
              <a:t>u </a:t>
            </a:r>
            <a:r>
              <a:rPr lang="en-US" sz="4400">
                <a:solidFill>
                  <a:srgbClr val="009900"/>
                </a:solidFill>
                <a:latin typeface="Symbol" pitchFamily="18" charset="2"/>
              </a:rPr>
              <a:t>S</a:t>
            </a:r>
            <a:r>
              <a:rPr lang="en-US" sz="4400" baseline="-25000">
                <a:solidFill>
                  <a:srgbClr val="009900"/>
                </a:solidFill>
              </a:rPr>
              <a:t>k</a:t>
            </a:r>
            <a:r>
              <a:rPr lang="en-US" sz="4400" baseline="-25000"/>
              <a:t>        </a:t>
            </a:r>
            <a:r>
              <a:rPr lang="en-US" sz="3600"/>
              <a:t>- </a:t>
            </a:r>
            <a:r>
              <a:rPr lang="en-US" sz="3600">
                <a:solidFill>
                  <a:srgbClr val="AC0056"/>
                </a:solidFill>
              </a:rPr>
              <a:t>h </a:t>
            </a:r>
            <a:r>
              <a:rPr lang="en-US" sz="4400">
                <a:solidFill>
                  <a:srgbClr val="AC0056"/>
                </a:solidFill>
                <a:latin typeface="Symbol" pitchFamily="18" charset="2"/>
              </a:rPr>
              <a:t>S</a:t>
            </a:r>
            <a:r>
              <a:rPr lang="en-US" sz="4400" baseline="-25000">
                <a:solidFill>
                  <a:srgbClr val="AC0056"/>
                </a:solidFill>
              </a:rPr>
              <a:t>k</a:t>
            </a:r>
            <a:r>
              <a:rPr lang="en-US" sz="3600">
                <a:solidFill>
                  <a:srgbClr val="AC0056"/>
                </a:solidFill>
              </a:rPr>
              <a:t>p</a:t>
            </a:r>
            <a:r>
              <a:rPr lang="en-US" sz="3600" baseline="-25000">
                <a:solidFill>
                  <a:srgbClr val="AC0056"/>
                </a:solidFill>
              </a:rPr>
              <a:t>k</a:t>
            </a:r>
            <a:r>
              <a:rPr lang="en-US" sz="3600">
                <a:solidFill>
                  <a:srgbClr val="AC0056"/>
                </a:solidFill>
              </a:rPr>
              <a:t>w</a:t>
            </a:r>
            <a:r>
              <a:rPr lang="en-US" sz="3600" baseline="-25000">
                <a:solidFill>
                  <a:srgbClr val="AC0056"/>
                </a:solidFill>
              </a:rPr>
              <a:t>k</a:t>
            </a:r>
            <a:r>
              <a:rPr lang="en-US" sz="3600">
                <a:solidFill>
                  <a:srgbClr val="AC0056"/>
                </a:solidFill>
              </a:rPr>
              <a:t>(</a:t>
            </a:r>
            <a:r>
              <a:rPr lang="en-US" sz="3600" b="1">
                <a:solidFill>
                  <a:srgbClr val="AC0056"/>
                </a:solidFill>
                <a:latin typeface="Symbol" pitchFamily="18" charset="2"/>
              </a:rPr>
              <a:t>m</a:t>
            </a:r>
            <a:r>
              <a:rPr lang="en-US" sz="3600">
                <a:solidFill>
                  <a:srgbClr val="AC0056"/>
                </a:solidFill>
                <a:latin typeface="Symbol" pitchFamily="18" charset="2"/>
              </a:rPr>
              <a:t>,</a:t>
            </a:r>
            <a:r>
              <a:rPr lang="en-US" sz="3600" b="1">
                <a:solidFill>
                  <a:srgbClr val="AC0056"/>
                </a:solidFill>
              </a:rPr>
              <a:t>p</a:t>
            </a:r>
            <a:r>
              <a:rPr lang="en-US" sz="3600">
                <a:solidFill>
                  <a:srgbClr val="AC0056"/>
                </a:solidFill>
              </a:rPr>
              <a:t>,r)</a:t>
            </a:r>
            <a:r>
              <a:rPr lang="en-US" sz="3600"/>
              <a:t>}</a:t>
            </a:r>
            <a:endParaRPr lang="en-US" sz="2400"/>
          </a:p>
        </p:txBody>
      </p:sp>
      <p:grpSp>
        <p:nvGrpSpPr>
          <p:cNvPr id="1436684" name="Group 12"/>
          <p:cNvGrpSpPr>
            <a:grpSpLocks/>
          </p:cNvGrpSpPr>
          <p:nvPr/>
        </p:nvGrpSpPr>
        <p:grpSpPr bwMode="auto">
          <a:xfrm>
            <a:off x="3922713" y="2060575"/>
            <a:ext cx="1081087" cy="1073150"/>
            <a:chOff x="2426" y="2614"/>
            <a:chExt cx="681" cy="676"/>
          </a:xfrm>
        </p:grpSpPr>
        <p:sp>
          <p:nvSpPr>
            <p:cNvPr id="1436681" name="Text Box 9"/>
            <p:cNvSpPr txBox="1">
              <a:spLocks noChangeArrowheads="1"/>
            </p:cNvSpPr>
            <p:nvPr/>
          </p:nvSpPr>
          <p:spPr bwMode="auto">
            <a:xfrm>
              <a:off x="2472" y="261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p</a:t>
              </a:r>
              <a:r>
                <a:rPr lang="en-US" sz="3600" baseline="-25000">
                  <a:solidFill>
                    <a:srgbClr val="009900"/>
                  </a:solidFill>
                </a:rPr>
                <a:t>k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36682" name="Text Box 10"/>
            <p:cNvSpPr txBox="1">
              <a:spLocks noChangeArrowheads="1"/>
            </p:cNvSpPr>
            <p:nvPr/>
          </p:nvSpPr>
          <p:spPr bwMode="auto">
            <a:xfrm>
              <a:off x="2426" y="288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k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36683" name="Line 11"/>
            <p:cNvSpPr>
              <a:spLocks noChangeShapeType="1"/>
            </p:cNvSpPr>
            <p:nvPr/>
          </p:nvSpPr>
          <p:spPr bwMode="auto">
            <a:xfrm>
              <a:off x="2517" y="302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6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03546D39-76A2-452F-8EA7-784F61F5EA36}" type="slidenum">
              <a:rPr lang="en-US" sz="1400" b="0"/>
              <a:pPr/>
              <a:t>16</a:t>
            </a:fld>
            <a:endParaRPr lang="en-US" sz="1400" b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4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</a:t>
            </a:r>
          </a:p>
        </p:txBody>
      </p:sp>
      <p:sp>
        <p:nvSpPr>
          <p:cNvPr id="1443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1443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We first show that providing </a:t>
            </a:r>
            <a:r>
              <a:rPr lang="en-US" b="1" dirty="0">
                <a:solidFill>
                  <a:srgbClr val="009900"/>
                </a:solidFill>
                <a:latin typeface="Times New Roman" pitchFamily="18" charset="0"/>
              </a:rPr>
              <a:t>mixed service (K&gt;1)</a:t>
            </a:r>
            <a:r>
              <a:rPr lang="en-US" dirty="0">
                <a:latin typeface="Times New Roman" pitchFamily="18" charset="0"/>
              </a:rPr>
              <a:t> is superior to providing </a:t>
            </a:r>
            <a:r>
              <a:rPr lang="en-US" b="1" dirty="0">
                <a:solidFill>
                  <a:srgbClr val="AC0056"/>
                </a:solidFill>
                <a:latin typeface="Times New Roman" pitchFamily="18" charset="0"/>
              </a:rPr>
              <a:t>pure service (K=1)</a:t>
            </a:r>
          </a:p>
          <a:p>
            <a:r>
              <a:rPr lang="en-US" dirty="0">
                <a:latin typeface="Times New Roman" pitchFamily="18" charset="0"/>
              </a:rPr>
              <a:t>How?</a:t>
            </a:r>
          </a:p>
          <a:p>
            <a:pPr lvl="1"/>
            <a:r>
              <a:rPr lang="en-US" sz="2600" dirty="0">
                <a:latin typeface="Times New Roman" pitchFamily="18" charset="0"/>
              </a:rPr>
              <a:t>The key is </a:t>
            </a:r>
            <a:r>
              <a:rPr lang="en-US" sz="2600" dirty="0">
                <a:solidFill>
                  <a:srgbClr val="990000"/>
                </a:solidFill>
                <a:latin typeface="Times New Roman" pitchFamily="18" charset="0"/>
              </a:rPr>
              <a:t>r</a:t>
            </a:r>
          </a:p>
          <a:p>
            <a:pPr lvl="1"/>
            <a:r>
              <a:rPr lang="en-US" sz="2600" dirty="0">
                <a:latin typeface="Times New Roman" pitchFamily="18" charset="0"/>
              </a:rPr>
              <a:t>We will </a:t>
            </a:r>
            <a:r>
              <a:rPr lang="en-US" sz="2600" i="1" dirty="0">
                <a:latin typeface="Times New Roman" pitchFamily="18" charset="0"/>
              </a:rPr>
              <a:t>take advantage</a:t>
            </a:r>
            <a:r>
              <a:rPr lang="en-US" sz="2600" dirty="0">
                <a:latin typeface="Times New Roman" pitchFamily="18" charset="0"/>
              </a:rPr>
              <a:t> of the </a:t>
            </a:r>
            <a:r>
              <a:rPr lang="en-US" sz="2600" b="1" dirty="0">
                <a:solidFill>
                  <a:schemeClr val="accent2"/>
                </a:solidFill>
                <a:latin typeface="Times New Roman" pitchFamily="18" charset="0"/>
              </a:rPr>
              <a:t>variability</a:t>
            </a:r>
            <a:r>
              <a:rPr lang="en-US" sz="2600" dirty="0">
                <a:latin typeface="Times New Roman" pitchFamily="18" charset="0"/>
              </a:rPr>
              <a:t> we inject into the system</a:t>
            </a:r>
          </a:p>
          <a:p>
            <a:pPr lvl="1"/>
            <a:endParaRPr lang="en-US" sz="2600" dirty="0">
              <a:latin typeface="Times New Roman" pitchFamily="18" charset="0"/>
            </a:endParaRPr>
          </a:p>
          <a:p>
            <a:pPr lvl="1"/>
            <a:r>
              <a:rPr lang="en-US" sz="2600" dirty="0">
                <a:latin typeface="Times New Roman" pitchFamily="18" charset="0"/>
              </a:rPr>
              <a:t>We will </a:t>
            </a:r>
            <a:r>
              <a:rPr lang="en-US" sz="2600" i="1" dirty="0">
                <a:latin typeface="Times New Roman" pitchFamily="18" charset="0"/>
              </a:rPr>
              <a:t>take advantage </a:t>
            </a:r>
            <a:r>
              <a:rPr lang="en-US" sz="2600" dirty="0">
                <a:latin typeface="Times New Roman" pitchFamily="18" charset="0"/>
              </a:rPr>
              <a:t>of the </a:t>
            </a:r>
            <a:r>
              <a:rPr lang="en-US" sz="2600" b="1" dirty="0">
                <a:solidFill>
                  <a:schemeClr val="accent2"/>
                </a:solidFill>
                <a:latin typeface="Times New Roman" pitchFamily="18" charset="0"/>
              </a:rPr>
              <a:t>information</a:t>
            </a:r>
            <a:r>
              <a:rPr lang="en-US" sz="2600" dirty="0">
                <a:latin typeface="Times New Roman" pitchFamily="18" charset="0"/>
              </a:rPr>
              <a:t> we inject into the system </a:t>
            </a:r>
            <a:r>
              <a:rPr lang="en-US" sz="2600" dirty="0" smtClean="0">
                <a:latin typeface="Times New Roman" pitchFamily="18" charset="0"/>
              </a:rPr>
              <a:t>with the variability</a:t>
            </a:r>
            <a:endParaRPr lang="en-US" sz="2600" dirty="0">
              <a:latin typeface="Times New Roman" pitchFamily="18" charset="0"/>
            </a:endParaRPr>
          </a:p>
          <a:p>
            <a:pPr lvl="1"/>
            <a:endParaRPr lang="en-US" sz="2600" dirty="0">
              <a:latin typeface="Times New Roman" pitchFamily="18" charset="0"/>
            </a:endParaRPr>
          </a:p>
        </p:txBody>
      </p:sp>
      <p:sp>
        <p:nvSpPr>
          <p:cNvPr id="1443850" name="Text Box 10"/>
          <p:cNvSpPr txBox="1">
            <a:spLocks noChangeArrowheads="1"/>
          </p:cNvSpPr>
          <p:nvPr/>
        </p:nvSpPr>
        <p:spPr bwMode="auto">
          <a:xfrm>
            <a:off x="4322763" y="4164013"/>
            <a:ext cx="4587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/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E749D424-FD8E-4810-940C-4E11337A110D}" type="slidenum">
              <a:rPr lang="en-US" sz="1400" b="0"/>
              <a:pPr/>
              <a:t>17</a:t>
            </a:fld>
            <a:endParaRPr lang="en-US" sz="1400" b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4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Optimal Scheduling Rule </a:t>
            </a:r>
          </a:p>
        </p:txBody>
      </p:sp>
      <p:sp>
        <p:nvSpPr>
          <p:cNvPr id="1445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45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We have a non-preemptive system</a:t>
            </a:r>
          </a:p>
          <a:p>
            <a:r>
              <a:rPr lang="en-US" sz="3200">
                <a:latin typeface="Times New Roman" pitchFamily="18" charset="0"/>
              </a:rPr>
              <a:t>Rule must be independent of state</a:t>
            </a:r>
          </a:p>
          <a:p>
            <a:r>
              <a:rPr lang="en-US" sz="3200">
                <a:latin typeface="Times New Roman" pitchFamily="18" charset="0"/>
              </a:rPr>
              <a:t>Rates are ordered: </a:t>
            </a:r>
            <a:r>
              <a:rPr lang="en-US" sz="3200" b="1">
                <a:solidFill>
                  <a:srgbClr val="AC0056"/>
                </a:solidFill>
                <a:latin typeface="Symbol" pitchFamily="18" charset="2"/>
              </a:rPr>
              <a:t>m</a:t>
            </a:r>
            <a:r>
              <a:rPr lang="en-US" sz="3200" baseline="-25000">
                <a:solidFill>
                  <a:srgbClr val="AC0056"/>
                </a:solidFill>
                <a:latin typeface="Symbol" pitchFamily="18" charset="2"/>
              </a:rPr>
              <a:t>1</a:t>
            </a:r>
            <a:r>
              <a:rPr lang="en-US" sz="3200">
                <a:solidFill>
                  <a:srgbClr val="AC0056"/>
                </a:solidFill>
                <a:latin typeface="Symbol" pitchFamily="18" charset="2"/>
              </a:rPr>
              <a:t>&gt;</a:t>
            </a:r>
            <a:r>
              <a:rPr lang="en-US" sz="3200" b="1">
                <a:solidFill>
                  <a:srgbClr val="AC0056"/>
                </a:solidFill>
                <a:latin typeface="Symbol" pitchFamily="18" charset="2"/>
              </a:rPr>
              <a:t>m</a:t>
            </a:r>
            <a:r>
              <a:rPr lang="en-US" sz="3200" baseline="-25000">
                <a:solidFill>
                  <a:srgbClr val="AC0056"/>
                </a:solidFill>
                <a:latin typeface="Symbol" pitchFamily="18" charset="2"/>
              </a:rPr>
              <a:t>2</a:t>
            </a:r>
            <a:r>
              <a:rPr lang="en-US" sz="3200">
                <a:solidFill>
                  <a:srgbClr val="AC0056"/>
                </a:solidFill>
                <a:latin typeface="Symbol" pitchFamily="18" charset="2"/>
              </a:rPr>
              <a:t>&gt;</a:t>
            </a:r>
            <a:r>
              <a:rPr lang="en-US" sz="3200">
                <a:solidFill>
                  <a:srgbClr val="AC0056"/>
                </a:solidFill>
                <a:latin typeface="Times New Roman" pitchFamily="18" charset="0"/>
              </a:rPr>
              <a:t>…&gt;</a:t>
            </a:r>
            <a:r>
              <a:rPr lang="en-US" sz="3200" b="1">
                <a:solidFill>
                  <a:srgbClr val="AC0056"/>
                </a:solidFill>
                <a:latin typeface="Symbol" pitchFamily="18" charset="2"/>
              </a:rPr>
              <a:t>m</a:t>
            </a:r>
            <a:r>
              <a:rPr lang="en-US" sz="3200" baseline="-25000">
                <a:solidFill>
                  <a:srgbClr val="AC0056"/>
                </a:solidFill>
                <a:latin typeface="Times New Roman" pitchFamily="18" charset="0"/>
              </a:rPr>
              <a:t>K</a:t>
            </a:r>
            <a:endParaRPr lang="en-US" sz="3200">
              <a:solidFill>
                <a:srgbClr val="AC0056"/>
              </a:solidFill>
              <a:latin typeface="Times New Roman" pitchFamily="18" charset="0"/>
            </a:endParaRPr>
          </a:p>
          <a:p>
            <a:pPr lvl="1"/>
            <a:endParaRPr lang="en-US" sz="2800">
              <a:latin typeface="Times New Roman" pitchFamily="18" charset="0"/>
            </a:endParaRPr>
          </a:p>
        </p:txBody>
      </p:sp>
      <p:sp>
        <p:nvSpPr>
          <p:cNvPr id="1445894" name="Text Box 6"/>
          <p:cNvSpPr txBox="1">
            <a:spLocks noChangeArrowheads="1"/>
          </p:cNvSpPr>
          <p:nvPr/>
        </p:nvSpPr>
        <p:spPr bwMode="auto">
          <a:xfrm>
            <a:off x="1563688" y="4221163"/>
            <a:ext cx="6032500" cy="13112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Schedule according to </a:t>
            </a:r>
            <a:r>
              <a:rPr lang="en-US" sz="3200" b="1">
                <a:solidFill>
                  <a:schemeClr val="accent2"/>
                </a:solidFill>
              </a:rPr>
              <a:t>SEPT</a:t>
            </a:r>
          </a:p>
          <a:p>
            <a:pPr>
              <a:spcBef>
                <a:spcPct val="50000"/>
              </a:spcBef>
            </a:pPr>
            <a:r>
              <a:rPr lang="en-US" sz="3200" b="1"/>
              <a:t>for ANY </a:t>
            </a:r>
            <a:r>
              <a:rPr lang="en-US" sz="3200" b="1">
                <a:solidFill>
                  <a:srgbClr val="AC0056"/>
                </a:solidFill>
                <a:latin typeface="Symbol" pitchFamily="18" charset="2"/>
              </a:rPr>
              <a:t>m</a:t>
            </a:r>
            <a:r>
              <a:rPr lang="en-US" sz="3200" b="1">
                <a:latin typeface="Symbol" pitchFamily="18" charset="2"/>
              </a:rPr>
              <a:t> </a:t>
            </a:r>
            <a:r>
              <a:rPr lang="en-US" sz="3200"/>
              <a:t>and </a:t>
            </a:r>
            <a:r>
              <a:rPr lang="en-US" sz="3200" b="1">
                <a:solidFill>
                  <a:srgbClr val="AC0056"/>
                </a:solidFill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45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45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58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B114324C-16B4-40A3-AFCF-0D8E7A25C67A}" type="slidenum">
              <a:rPr lang="en-US" sz="1400" b="0"/>
              <a:pPr/>
              <a:t>18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4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 Will This Really Work? </a:t>
            </a:r>
          </a:p>
        </p:txBody>
      </p:sp>
      <p:sp>
        <p:nvSpPr>
          <p:cNvPr id="1447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47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I can use the heterogeneous rates to schedule short jobs before long ones</a:t>
            </a:r>
          </a:p>
          <a:p>
            <a:pPr>
              <a:buFontTx/>
              <a:buNone/>
            </a:pPr>
            <a:endParaRPr lang="en-US" sz="3200">
              <a:latin typeface="Times New Roman" pitchFamily="18" charset="0"/>
            </a:endParaRPr>
          </a:p>
          <a:p>
            <a:r>
              <a:rPr lang="en-US" sz="3200">
                <a:latin typeface="Times New Roman" pitchFamily="18" charset="0"/>
              </a:rPr>
              <a:t>But it is still hard to believe that it is beneficial to inject variability just so I can use SEPT!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4F7FA212-4FBC-4E5B-9108-774EB5BD8524}" type="slidenum">
              <a:rPr lang="en-US" sz="1400" b="0"/>
              <a:pPr/>
              <a:t>19</a:t>
            </a:fld>
            <a:endParaRPr lang="en-US" sz="1400" b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22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4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Dominance Result (I)</a:t>
            </a:r>
          </a:p>
        </p:txBody>
      </p:sp>
      <p:sp>
        <p:nvSpPr>
          <p:cNvPr id="1449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4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Let’s compare </a:t>
            </a:r>
            <a:r>
              <a:rPr lang="en-US" sz="3200">
                <a:solidFill>
                  <a:srgbClr val="AC0056"/>
                </a:solidFill>
                <a:latin typeface="Times New Roman" pitchFamily="18" charset="0"/>
              </a:rPr>
              <a:t>K=1</a:t>
            </a:r>
            <a:r>
              <a:rPr lang="en-US" sz="3200">
                <a:latin typeface="Times New Roman" pitchFamily="18" charset="0"/>
              </a:rPr>
              <a:t> with </a:t>
            </a: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K=2</a:t>
            </a:r>
          </a:p>
          <a:p>
            <a:r>
              <a:rPr lang="en-US" sz="3200">
                <a:latin typeface="Times New Roman" pitchFamily="18" charset="0"/>
              </a:rPr>
              <a:t>Further, let’s assume </a:t>
            </a: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r>
              <a:rPr lang="en-US" sz="3200">
                <a:latin typeface="Times New Roman" pitchFamily="18" charset="0"/>
              </a:rPr>
              <a:t>What does this mean?</a:t>
            </a:r>
          </a:p>
        </p:txBody>
      </p:sp>
      <p:grpSp>
        <p:nvGrpSpPr>
          <p:cNvPr id="1449993" name="Group 9"/>
          <p:cNvGrpSpPr>
            <a:grpSpLocks/>
          </p:cNvGrpSpPr>
          <p:nvPr/>
        </p:nvGrpSpPr>
        <p:grpSpPr bwMode="auto">
          <a:xfrm>
            <a:off x="2411413" y="3148013"/>
            <a:ext cx="1081087" cy="1073150"/>
            <a:chOff x="2426" y="2614"/>
            <a:chExt cx="681" cy="676"/>
          </a:xfrm>
        </p:grpSpPr>
        <p:sp>
          <p:nvSpPr>
            <p:cNvPr id="1449994" name="Text Box 10"/>
            <p:cNvSpPr txBox="1">
              <a:spLocks noChangeArrowheads="1"/>
            </p:cNvSpPr>
            <p:nvPr/>
          </p:nvSpPr>
          <p:spPr bwMode="auto">
            <a:xfrm>
              <a:off x="2472" y="261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p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49995" name="Text Box 11"/>
            <p:cNvSpPr txBox="1">
              <a:spLocks noChangeArrowheads="1"/>
            </p:cNvSpPr>
            <p:nvPr/>
          </p:nvSpPr>
          <p:spPr bwMode="auto">
            <a:xfrm>
              <a:off x="2426" y="288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49996" name="Line 12"/>
            <p:cNvSpPr>
              <a:spLocks noChangeShapeType="1"/>
            </p:cNvSpPr>
            <p:nvPr/>
          </p:nvSpPr>
          <p:spPr bwMode="auto">
            <a:xfrm>
              <a:off x="2517" y="302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9997" name="Group 13"/>
          <p:cNvGrpSpPr>
            <a:grpSpLocks/>
          </p:cNvGrpSpPr>
          <p:nvPr/>
        </p:nvGrpSpPr>
        <p:grpSpPr bwMode="auto">
          <a:xfrm>
            <a:off x="3851275" y="3141663"/>
            <a:ext cx="1081088" cy="1073150"/>
            <a:chOff x="2426" y="2614"/>
            <a:chExt cx="681" cy="676"/>
          </a:xfrm>
        </p:grpSpPr>
        <p:sp>
          <p:nvSpPr>
            <p:cNvPr id="1449998" name="Text Box 14"/>
            <p:cNvSpPr txBox="1">
              <a:spLocks noChangeArrowheads="1"/>
            </p:cNvSpPr>
            <p:nvPr/>
          </p:nvSpPr>
          <p:spPr bwMode="auto">
            <a:xfrm>
              <a:off x="2472" y="261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p</a:t>
              </a:r>
              <a:r>
                <a:rPr lang="en-US" sz="3600" baseline="-25000">
                  <a:solidFill>
                    <a:srgbClr val="009900"/>
                  </a:solidFill>
                </a:rPr>
                <a:t>2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49999" name="Text Box 15"/>
            <p:cNvSpPr txBox="1">
              <a:spLocks noChangeArrowheads="1"/>
            </p:cNvSpPr>
            <p:nvPr/>
          </p:nvSpPr>
          <p:spPr bwMode="auto">
            <a:xfrm>
              <a:off x="2426" y="288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2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0000" name="Line 16"/>
            <p:cNvSpPr>
              <a:spLocks noChangeShapeType="1"/>
            </p:cNvSpPr>
            <p:nvPr/>
          </p:nvSpPr>
          <p:spPr bwMode="auto">
            <a:xfrm>
              <a:off x="2517" y="302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0001" name="Text Box 17"/>
          <p:cNvSpPr txBox="1">
            <a:spLocks noChangeArrowheads="1"/>
          </p:cNvSpPr>
          <p:nvPr/>
        </p:nvSpPr>
        <p:spPr bwMode="auto">
          <a:xfrm>
            <a:off x="3395663" y="3500438"/>
            <a:ext cx="384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+</a:t>
            </a:r>
          </a:p>
        </p:txBody>
      </p:sp>
      <p:sp>
        <p:nvSpPr>
          <p:cNvPr id="1450002" name="Text Box 18"/>
          <p:cNvSpPr txBox="1">
            <a:spLocks noChangeArrowheads="1"/>
          </p:cNvSpPr>
          <p:nvPr/>
        </p:nvSpPr>
        <p:spPr bwMode="auto">
          <a:xfrm>
            <a:off x="4979988" y="3500438"/>
            <a:ext cx="384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=</a:t>
            </a:r>
          </a:p>
        </p:txBody>
      </p:sp>
      <p:grpSp>
        <p:nvGrpSpPr>
          <p:cNvPr id="1450003" name="Group 19"/>
          <p:cNvGrpSpPr>
            <a:grpSpLocks/>
          </p:cNvGrpSpPr>
          <p:nvPr/>
        </p:nvGrpSpPr>
        <p:grpSpPr bwMode="auto">
          <a:xfrm>
            <a:off x="5508625" y="3141663"/>
            <a:ext cx="1081088" cy="1073150"/>
            <a:chOff x="2426" y="2614"/>
            <a:chExt cx="681" cy="676"/>
          </a:xfrm>
        </p:grpSpPr>
        <p:sp>
          <p:nvSpPr>
            <p:cNvPr id="1450004" name="Text Box 20"/>
            <p:cNvSpPr txBox="1">
              <a:spLocks noChangeArrowheads="1"/>
            </p:cNvSpPr>
            <p:nvPr/>
          </p:nvSpPr>
          <p:spPr bwMode="auto">
            <a:xfrm>
              <a:off x="2472" y="261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AC0056"/>
                  </a:solidFill>
                </a:rPr>
                <a:t>1</a:t>
              </a:r>
            </a:p>
          </p:txBody>
        </p:sp>
        <p:sp>
          <p:nvSpPr>
            <p:cNvPr id="1450005" name="Text Box 21"/>
            <p:cNvSpPr txBox="1">
              <a:spLocks noChangeArrowheads="1"/>
            </p:cNvSpPr>
            <p:nvPr/>
          </p:nvSpPr>
          <p:spPr bwMode="auto">
            <a:xfrm>
              <a:off x="2426" y="288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AC0056"/>
                  </a:solidFill>
                  <a:latin typeface="Symbol" pitchFamily="18" charset="2"/>
                </a:rPr>
                <a:t>m</a:t>
              </a:r>
              <a:endParaRPr lang="en-US" sz="3600">
                <a:solidFill>
                  <a:srgbClr val="AC0056"/>
                </a:solidFill>
              </a:endParaRPr>
            </a:p>
          </p:txBody>
        </p:sp>
        <p:sp>
          <p:nvSpPr>
            <p:cNvPr id="1450006" name="Line 22"/>
            <p:cNvSpPr>
              <a:spLocks noChangeShapeType="1"/>
            </p:cNvSpPr>
            <p:nvPr/>
          </p:nvSpPr>
          <p:spPr bwMode="auto">
            <a:xfrm>
              <a:off x="2517" y="302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0007" name="Text Box 23"/>
          <p:cNvSpPr txBox="1">
            <a:spLocks noChangeArrowheads="1"/>
          </p:cNvSpPr>
          <p:nvPr/>
        </p:nvSpPr>
        <p:spPr bwMode="auto">
          <a:xfrm>
            <a:off x="1657350" y="5538788"/>
            <a:ext cx="66182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chemeClr val="accent2"/>
                </a:solidFill>
              </a:rPr>
              <a:t>Mean service time is the same in both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4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4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5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5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50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0001" grpId="0"/>
      <p:bldP spid="14500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2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Great Day </a:t>
            </a:r>
            <a:endParaRPr lang="en-US" dirty="0" smtClean="0"/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dirty="0">
                <a:latin typeface="+mj-lt"/>
              </a:rPr>
              <a:t>As </a:t>
            </a:r>
            <a:r>
              <a:rPr lang="en-US" sz="2800" b="1" dirty="0" smtClean="0">
                <a:latin typeface="+mj-lt"/>
              </a:rPr>
              <a:t>an advisor, </a:t>
            </a:r>
            <a:r>
              <a:rPr lang="en-US" sz="2800" b="1" dirty="0">
                <a:latin typeface="+mj-lt"/>
              </a:rPr>
              <a:t>one of the greatest things that can happen is the following:</a:t>
            </a:r>
            <a:endParaRPr lang="en-US" sz="2800" b="1" dirty="0">
              <a:solidFill>
                <a:schemeClr val="accent2"/>
              </a:solidFill>
              <a:latin typeface="+mj-lt"/>
            </a:endParaRP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chemeClr val="accent2"/>
                </a:solidFill>
                <a:latin typeface="+mj-lt"/>
              </a:rPr>
              <a:t>Student: “I can prove that XXX is true!”</a:t>
            </a: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Advisor: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“That can’t </a:t>
            </a:r>
            <a:r>
              <a:rPr lang="en-US" sz="2800" b="1" smtClean="0">
                <a:solidFill>
                  <a:srgbClr val="FF0000"/>
                </a:solidFill>
                <a:latin typeface="+mj-lt"/>
              </a:rPr>
              <a:t>be right;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everyone knows YYY is true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.”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chemeClr val="accent2"/>
                </a:solidFill>
                <a:latin typeface="+mj-lt"/>
              </a:rPr>
              <a:t>Student: 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“I </a:t>
            </a:r>
            <a:r>
              <a:rPr lang="en-US" sz="2800" b="1" dirty="0">
                <a:solidFill>
                  <a:schemeClr val="accent2"/>
                </a:solidFill>
                <a:latin typeface="+mj-lt"/>
              </a:rPr>
              <a:t>know, but I can </a:t>
            </a:r>
            <a:r>
              <a:rPr lang="en-US" sz="2800" b="1" i="1" u="sng" dirty="0">
                <a:solidFill>
                  <a:schemeClr val="accent2"/>
                </a:solidFill>
                <a:latin typeface="+mj-lt"/>
              </a:rPr>
              <a:t>prove</a:t>
            </a:r>
            <a:r>
              <a:rPr lang="en-US" sz="2800" b="1" dirty="0">
                <a:solidFill>
                  <a:schemeClr val="accent2"/>
                </a:solidFill>
                <a:latin typeface="+mj-lt"/>
              </a:rPr>
              <a:t> it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.”</a:t>
            </a:r>
            <a:endParaRPr lang="en-US" sz="2800" b="1" dirty="0">
              <a:solidFill>
                <a:schemeClr val="accent2"/>
              </a:solidFill>
              <a:latin typeface="+mj-lt"/>
            </a:endParaRP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Advisor: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“There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must be a bug, show me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.”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pPr marL="0" indent="0" eaLnBrk="1" hangingPunct="1">
              <a:buNone/>
            </a:pPr>
            <a:r>
              <a:rPr lang="en-US" sz="2800" b="1" dirty="0">
                <a:latin typeface="+mj-lt"/>
              </a:rPr>
              <a:t>Time passes...</a:t>
            </a:r>
          </a:p>
          <a:p>
            <a:pPr marL="57150" indent="0" eaLnBrk="1" hangingPunct="1">
              <a:buNone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Advisor: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“Huh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, you are right, XXX is true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!”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679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C60EAE68-7BA9-405D-A38C-36F393AE1836}" type="slidenum">
              <a:rPr lang="en-US" sz="1400" b="0"/>
              <a:pPr/>
              <a:t>20</a:t>
            </a:fld>
            <a:endParaRPr lang="en-US" sz="1400" b="0"/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3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5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Dominance Result (II)</a:t>
            </a:r>
          </a:p>
        </p:txBody>
      </p:sp>
      <p:sp>
        <p:nvSpPr>
          <p:cNvPr id="14520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52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Algebra and basic formulae yield:</a:t>
            </a: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r>
              <a:rPr lang="en-US" sz="3200">
                <a:latin typeface="Times New Roman" pitchFamily="18" charset="0"/>
              </a:rPr>
              <a:t>Can we make this &lt; 1?</a:t>
            </a:r>
          </a:p>
          <a:p>
            <a:r>
              <a:rPr lang="en-US" sz="3200">
                <a:latin typeface="Times New Roman" pitchFamily="18" charset="0"/>
              </a:rPr>
              <a:t>Yes, if </a:t>
            </a:r>
          </a:p>
        </p:txBody>
      </p:sp>
      <p:grpSp>
        <p:nvGrpSpPr>
          <p:cNvPr id="1452078" name="Group 46"/>
          <p:cNvGrpSpPr>
            <a:grpSpLocks/>
          </p:cNvGrpSpPr>
          <p:nvPr/>
        </p:nvGrpSpPr>
        <p:grpSpPr bwMode="auto">
          <a:xfrm>
            <a:off x="1042988" y="2420938"/>
            <a:ext cx="6553200" cy="1217612"/>
            <a:chOff x="657" y="1525"/>
            <a:chExt cx="4128" cy="767"/>
          </a:xfrm>
        </p:grpSpPr>
        <p:grpSp>
          <p:nvGrpSpPr>
            <p:cNvPr id="1452037" name="Group 5"/>
            <p:cNvGrpSpPr>
              <a:grpSpLocks/>
            </p:cNvGrpSpPr>
            <p:nvPr/>
          </p:nvGrpSpPr>
          <p:grpSpPr bwMode="auto">
            <a:xfrm>
              <a:off x="1881" y="1525"/>
              <a:ext cx="681" cy="676"/>
              <a:chOff x="2426" y="2614"/>
              <a:chExt cx="681" cy="676"/>
            </a:xfrm>
          </p:grpSpPr>
          <p:sp>
            <p:nvSpPr>
              <p:cNvPr id="1452038" name="Text Box 6"/>
              <p:cNvSpPr txBox="1">
                <a:spLocks noChangeArrowheads="1"/>
              </p:cNvSpPr>
              <p:nvPr/>
            </p:nvSpPr>
            <p:spPr bwMode="auto">
              <a:xfrm>
                <a:off x="2472" y="2614"/>
                <a:ext cx="63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009900"/>
                    </a:solidFill>
                  </a:rPr>
                  <a:t>p</a:t>
                </a:r>
                <a:r>
                  <a:rPr lang="en-US" sz="3600" baseline="-25000">
                    <a:solidFill>
                      <a:srgbClr val="009900"/>
                    </a:solidFill>
                  </a:rPr>
                  <a:t>1</a:t>
                </a:r>
                <a:endParaRPr lang="en-US" sz="3600">
                  <a:solidFill>
                    <a:srgbClr val="009900"/>
                  </a:solidFill>
                </a:endParaRPr>
              </a:p>
            </p:txBody>
          </p:sp>
          <p:sp>
            <p:nvSpPr>
              <p:cNvPr id="1452039" name="Text Box 7"/>
              <p:cNvSpPr txBox="1">
                <a:spLocks noChangeArrowheads="1"/>
              </p:cNvSpPr>
              <p:nvPr/>
            </p:nvSpPr>
            <p:spPr bwMode="auto">
              <a:xfrm>
                <a:off x="2426" y="2886"/>
                <a:ext cx="681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009900"/>
                    </a:solidFill>
                    <a:latin typeface="Symbol" pitchFamily="18" charset="2"/>
                  </a:rPr>
                  <a:t>m</a:t>
                </a:r>
                <a:r>
                  <a:rPr lang="en-US" sz="3600" baseline="-25000">
                    <a:solidFill>
                      <a:srgbClr val="009900"/>
                    </a:solidFill>
                  </a:rPr>
                  <a:t>1</a:t>
                </a:r>
                <a:endParaRPr lang="en-US" sz="3600">
                  <a:solidFill>
                    <a:srgbClr val="009900"/>
                  </a:solidFill>
                </a:endParaRPr>
              </a:p>
            </p:txBody>
          </p:sp>
          <p:sp>
            <p:nvSpPr>
              <p:cNvPr id="1452040" name="Line 8"/>
              <p:cNvSpPr>
                <a:spLocks noChangeShapeType="1"/>
              </p:cNvSpPr>
              <p:nvPr/>
            </p:nvSpPr>
            <p:spPr bwMode="auto">
              <a:xfrm>
                <a:off x="2517" y="3022"/>
                <a:ext cx="4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52041" name="Group 9"/>
            <p:cNvGrpSpPr>
              <a:grpSpLocks/>
            </p:cNvGrpSpPr>
            <p:nvPr/>
          </p:nvGrpSpPr>
          <p:grpSpPr bwMode="auto">
            <a:xfrm>
              <a:off x="2608" y="1525"/>
              <a:ext cx="681" cy="676"/>
              <a:chOff x="2426" y="2614"/>
              <a:chExt cx="681" cy="676"/>
            </a:xfrm>
          </p:grpSpPr>
          <p:sp>
            <p:nvSpPr>
              <p:cNvPr id="1452042" name="Text Box 10"/>
              <p:cNvSpPr txBox="1">
                <a:spLocks noChangeArrowheads="1"/>
              </p:cNvSpPr>
              <p:nvPr/>
            </p:nvSpPr>
            <p:spPr bwMode="auto">
              <a:xfrm>
                <a:off x="2472" y="2614"/>
                <a:ext cx="63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009900"/>
                    </a:solidFill>
                  </a:rPr>
                  <a:t>p</a:t>
                </a:r>
                <a:r>
                  <a:rPr lang="en-US" sz="3600" baseline="-25000">
                    <a:solidFill>
                      <a:srgbClr val="009900"/>
                    </a:solidFill>
                  </a:rPr>
                  <a:t>2</a:t>
                </a:r>
                <a:endParaRPr lang="en-US" sz="3600">
                  <a:solidFill>
                    <a:srgbClr val="009900"/>
                  </a:solidFill>
                </a:endParaRPr>
              </a:p>
            </p:txBody>
          </p:sp>
          <p:sp>
            <p:nvSpPr>
              <p:cNvPr id="1452043" name="Text Box 11"/>
              <p:cNvSpPr txBox="1">
                <a:spLocks noChangeArrowheads="1"/>
              </p:cNvSpPr>
              <p:nvPr/>
            </p:nvSpPr>
            <p:spPr bwMode="auto">
              <a:xfrm>
                <a:off x="2426" y="2886"/>
                <a:ext cx="681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009900"/>
                    </a:solidFill>
                    <a:latin typeface="Symbol" pitchFamily="18" charset="2"/>
                  </a:rPr>
                  <a:t>m</a:t>
                </a:r>
                <a:r>
                  <a:rPr lang="en-US" sz="3600" baseline="-25000">
                    <a:solidFill>
                      <a:srgbClr val="009900"/>
                    </a:solidFill>
                  </a:rPr>
                  <a:t>2</a:t>
                </a:r>
                <a:endParaRPr lang="en-US" sz="3600">
                  <a:solidFill>
                    <a:srgbClr val="009900"/>
                  </a:solidFill>
                </a:endParaRPr>
              </a:p>
            </p:txBody>
          </p:sp>
          <p:sp>
            <p:nvSpPr>
              <p:cNvPr id="1452044" name="Line 12"/>
              <p:cNvSpPr>
                <a:spLocks noChangeShapeType="1"/>
              </p:cNvSpPr>
              <p:nvPr/>
            </p:nvSpPr>
            <p:spPr bwMode="auto">
              <a:xfrm>
                <a:off x="2517" y="3022"/>
                <a:ext cx="4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2045" name="Text Box 13"/>
            <p:cNvSpPr txBox="1">
              <a:spLocks noChangeArrowheads="1"/>
            </p:cNvSpPr>
            <p:nvPr/>
          </p:nvSpPr>
          <p:spPr bwMode="auto">
            <a:xfrm>
              <a:off x="2426" y="1752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+</a:t>
              </a:r>
            </a:p>
          </p:txBody>
        </p:sp>
        <p:sp>
          <p:nvSpPr>
            <p:cNvPr id="1452046" name="Text Box 14"/>
            <p:cNvSpPr txBox="1">
              <a:spLocks noChangeArrowheads="1"/>
            </p:cNvSpPr>
            <p:nvPr/>
          </p:nvSpPr>
          <p:spPr bwMode="auto">
            <a:xfrm>
              <a:off x="1655" y="1752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=</a:t>
              </a:r>
            </a:p>
          </p:txBody>
        </p:sp>
        <p:sp>
          <p:nvSpPr>
            <p:cNvPr id="1452052" name="Text Box 20"/>
            <p:cNvSpPr txBox="1">
              <a:spLocks noChangeArrowheads="1"/>
            </p:cNvSpPr>
            <p:nvPr/>
          </p:nvSpPr>
          <p:spPr bwMode="auto">
            <a:xfrm>
              <a:off x="703" y="1525"/>
              <a:ext cx="101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E[w</a:t>
              </a:r>
              <a:r>
                <a:rPr lang="en-US" sz="3600" baseline="-25000">
                  <a:solidFill>
                    <a:srgbClr val="009900"/>
                  </a:solidFill>
                </a:rPr>
                <a:t>2</a:t>
              </a:r>
              <a:r>
                <a:rPr lang="en-US" sz="3600">
                  <a:solidFill>
                    <a:srgbClr val="009900"/>
                  </a:solidFill>
                </a:rPr>
                <a:t>]</a:t>
              </a:r>
            </a:p>
          </p:txBody>
        </p:sp>
        <p:sp>
          <p:nvSpPr>
            <p:cNvPr id="1452053" name="Text Box 21"/>
            <p:cNvSpPr txBox="1">
              <a:spLocks noChangeArrowheads="1"/>
            </p:cNvSpPr>
            <p:nvPr/>
          </p:nvSpPr>
          <p:spPr bwMode="auto">
            <a:xfrm>
              <a:off x="657" y="1888"/>
              <a:ext cx="10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AC0056"/>
                  </a:solidFill>
                </a:rPr>
                <a:t>E[w</a:t>
              </a:r>
              <a:r>
                <a:rPr lang="en-US" sz="3600" baseline="-25000">
                  <a:solidFill>
                    <a:srgbClr val="AC0056"/>
                  </a:solidFill>
                </a:rPr>
                <a:t>1</a:t>
              </a:r>
              <a:r>
                <a:rPr lang="en-US" sz="3600">
                  <a:solidFill>
                    <a:srgbClr val="AC0056"/>
                  </a:solidFill>
                </a:rPr>
                <a:t>]</a:t>
              </a:r>
            </a:p>
          </p:txBody>
        </p:sp>
        <p:sp>
          <p:nvSpPr>
            <p:cNvPr id="1452054" name="Line 22"/>
            <p:cNvSpPr>
              <a:spLocks noChangeShapeType="1"/>
            </p:cNvSpPr>
            <p:nvPr/>
          </p:nvSpPr>
          <p:spPr bwMode="auto">
            <a:xfrm>
              <a:off x="802" y="1933"/>
              <a:ext cx="7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2055" name="Text Box 23"/>
            <p:cNvSpPr txBox="1">
              <a:spLocks noChangeArrowheads="1"/>
            </p:cNvSpPr>
            <p:nvPr/>
          </p:nvSpPr>
          <p:spPr bwMode="auto">
            <a:xfrm>
              <a:off x="1664" y="1570"/>
              <a:ext cx="581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5400">
                  <a:solidFill>
                    <a:srgbClr val="009900"/>
                  </a:solidFill>
                </a:rPr>
                <a:t>(</a:t>
              </a:r>
            </a:p>
          </p:txBody>
        </p:sp>
        <p:sp>
          <p:nvSpPr>
            <p:cNvPr id="1452057" name="Text Box 25"/>
            <p:cNvSpPr txBox="1">
              <a:spLocks noChangeArrowheads="1"/>
            </p:cNvSpPr>
            <p:nvPr/>
          </p:nvSpPr>
          <p:spPr bwMode="auto">
            <a:xfrm>
              <a:off x="3243" y="1525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AC0056"/>
                  </a:solidFill>
                  <a:latin typeface="Symbol" pitchFamily="18" charset="2"/>
                </a:rPr>
                <a:t>m</a:t>
              </a:r>
              <a:r>
                <a:rPr lang="en-US" sz="3600" baseline="30000">
                  <a:solidFill>
                    <a:srgbClr val="AC0056"/>
                  </a:solidFill>
                  <a:latin typeface="Symbol" pitchFamily="18" charset="2"/>
                </a:rPr>
                <a:t>2</a:t>
              </a:r>
              <a:endParaRPr lang="en-US" sz="3600">
                <a:solidFill>
                  <a:srgbClr val="AC0056"/>
                </a:solidFill>
                <a:latin typeface="Symbol" pitchFamily="18" charset="2"/>
              </a:endParaRPr>
            </a:p>
          </p:txBody>
        </p:sp>
        <p:sp>
          <p:nvSpPr>
            <p:cNvPr id="1452058" name="Text Box 26"/>
            <p:cNvSpPr txBox="1">
              <a:spLocks noChangeArrowheads="1"/>
            </p:cNvSpPr>
            <p:nvPr/>
          </p:nvSpPr>
          <p:spPr bwMode="auto">
            <a:xfrm>
              <a:off x="3197" y="1843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1-</a:t>
              </a: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r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2059" name="Line 27"/>
            <p:cNvSpPr>
              <a:spLocks noChangeShapeType="1"/>
            </p:cNvSpPr>
            <p:nvPr/>
          </p:nvSpPr>
          <p:spPr bwMode="auto">
            <a:xfrm>
              <a:off x="3288" y="1933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2060" name="Text Box 28"/>
            <p:cNvSpPr txBox="1">
              <a:spLocks noChangeArrowheads="1"/>
            </p:cNvSpPr>
            <p:nvPr/>
          </p:nvSpPr>
          <p:spPr bwMode="auto">
            <a:xfrm>
              <a:off x="2880" y="1570"/>
              <a:ext cx="581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5400">
                  <a:solidFill>
                    <a:srgbClr val="009900"/>
                  </a:solidFill>
                </a:rPr>
                <a:t>)</a:t>
              </a:r>
            </a:p>
          </p:txBody>
        </p:sp>
        <p:sp>
          <p:nvSpPr>
            <p:cNvPr id="1452061" name="Text Box 29"/>
            <p:cNvSpPr txBox="1">
              <a:spLocks noChangeArrowheads="1"/>
            </p:cNvSpPr>
            <p:nvPr/>
          </p:nvSpPr>
          <p:spPr bwMode="auto">
            <a:xfrm>
              <a:off x="3839" y="1707"/>
              <a:ext cx="94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/>
                <a:t>(</a:t>
              </a:r>
              <a:r>
                <a:rPr lang="en-US" sz="3600">
                  <a:solidFill>
                    <a:srgbClr val="009900"/>
                  </a:solidFill>
                </a:rPr>
                <a:t>1-p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r>
                <a:rPr lang="en-US" sz="3600">
                  <a:solidFill>
                    <a:srgbClr val="990000"/>
                  </a:solidFill>
                  <a:latin typeface="Symbol" pitchFamily="18" charset="2"/>
                </a:rPr>
                <a:t>r</a:t>
              </a:r>
              <a:r>
                <a:rPr lang="en-US" sz="3600"/>
                <a:t>)</a:t>
              </a:r>
            </a:p>
          </p:txBody>
        </p:sp>
      </p:grpSp>
      <p:grpSp>
        <p:nvGrpSpPr>
          <p:cNvPr id="1452079" name="Group 47"/>
          <p:cNvGrpSpPr>
            <a:grpSpLocks/>
          </p:cNvGrpSpPr>
          <p:nvPr/>
        </p:nvGrpSpPr>
        <p:grpSpPr bwMode="auto">
          <a:xfrm>
            <a:off x="2411413" y="4725988"/>
            <a:ext cx="2665412" cy="1216025"/>
            <a:chOff x="1519" y="2977"/>
            <a:chExt cx="1679" cy="766"/>
          </a:xfrm>
        </p:grpSpPr>
        <p:sp>
          <p:nvSpPr>
            <p:cNvPr id="1452063" name="Text Box 31"/>
            <p:cNvSpPr txBox="1">
              <a:spLocks noChangeArrowheads="1"/>
            </p:cNvSpPr>
            <p:nvPr/>
          </p:nvSpPr>
          <p:spPr bwMode="auto">
            <a:xfrm>
              <a:off x="1565" y="2981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2064" name="Text Box 32"/>
            <p:cNvSpPr txBox="1">
              <a:spLocks noChangeArrowheads="1"/>
            </p:cNvSpPr>
            <p:nvPr/>
          </p:nvSpPr>
          <p:spPr bwMode="auto">
            <a:xfrm>
              <a:off x="1519" y="3253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2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2065" name="Line 33"/>
            <p:cNvSpPr>
              <a:spLocks noChangeShapeType="1"/>
            </p:cNvSpPr>
            <p:nvPr/>
          </p:nvSpPr>
          <p:spPr bwMode="auto">
            <a:xfrm>
              <a:off x="1610" y="3389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2067" name="Text Box 35"/>
            <p:cNvSpPr txBox="1">
              <a:spLocks noChangeArrowheads="1"/>
            </p:cNvSpPr>
            <p:nvPr/>
          </p:nvSpPr>
          <p:spPr bwMode="auto">
            <a:xfrm>
              <a:off x="2472" y="2977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1452068" name="Text Box 36"/>
            <p:cNvSpPr txBox="1">
              <a:spLocks noChangeArrowheads="1"/>
            </p:cNvSpPr>
            <p:nvPr/>
          </p:nvSpPr>
          <p:spPr bwMode="auto">
            <a:xfrm>
              <a:off x="2290" y="3339"/>
              <a:ext cx="9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(1-</a:t>
              </a:r>
              <a:r>
                <a:rPr lang="en-US" sz="3600">
                  <a:solidFill>
                    <a:srgbClr val="990000"/>
                  </a:solidFill>
                  <a:latin typeface="Symbol" pitchFamily="18" charset="2"/>
                </a:rPr>
                <a:t>r</a:t>
              </a:r>
              <a:r>
                <a:rPr lang="en-US" sz="3600">
                  <a:solidFill>
                    <a:srgbClr val="009900"/>
                  </a:solidFill>
                </a:rPr>
                <a:t>)</a:t>
              </a:r>
            </a:p>
          </p:txBody>
        </p:sp>
        <p:sp>
          <p:nvSpPr>
            <p:cNvPr id="1452069" name="Line 37"/>
            <p:cNvSpPr>
              <a:spLocks noChangeShapeType="1"/>
            </p:cNvSpPr>
            <p:nvPr/>
          </p:nvSpPr>
          <p:spPr bwMode="auto">
            <a:xfrm>
              <a:off x="2517" y="3385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2070" name="Text Box 38"/>
            <p:cNvSpPr txBox="1">
              <a:spLocks noChangeArrowheads="1"/>
            </p:cNvSpPr>
            <p:nvPr/>
          </p:nvSpPr>
          <p:spPr bwMode="auto">
            <a:xfrm>
              <a:off x="2139" y="3203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&lt;</a:t>
              </a:r>
            </a:p>
          </p:txBody>
        </p:sp>
      </p:grpSp>
      <p:sp>
        <p:nvSpPr>
          <p:cNvPr id="1452076" name="Text Box 44"/>
          <p:cNvSpPr txBox="1">
            <a:spLocks noChangeArrowheads="1"/>
          </p:cNvSpPr>
          <p:nvPr/>
        </p:nvSpPr>
        <p:spPr bwMode="auto">
          <a:xfrm>
            <a:off x="5508625" y="3860800"/>
            <a:ext cx="338455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When can we ensure this holds?</a:t>
            </a:r>
            <a:endParaRPr lang="en-US" sz="3200" b="1">
              <a:solidFill>
                <a:srgbClr val="AC0056"/>
              </a:solidFill>
            </a:endParaRPr>
          </a:p>
        </p:txBody>
      </p:sp>
      <p:sp>
        <p:nvSpPr>
          <p:cNvPr id="1452077" name="Text Box 45"/>
          <p:cNvSpPr txBox="1">
            <a:spLocks noChangeArrowheads="1"/>
          </p:cNvSpPr>
          <p:nvPr/>
        </p:nvSpPr>
        <p:spPr bwMode="auto">
          <a:xfrm>
            <a:off x="5508104" y="5009803"/>
            <a:ext cx="338455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Always!</a:t>
            </a:r>
            <a:endParaRPr lang="en-US" sz="3200" b="1" dirty="0">
              <a:solidFill>
                <a:srgbClr val="AC0056"/>
              </a:solidFill>
            </a:endParaRPr>
          </a:p>
        </p:txBody>
      </p:sp>
      <p:sp>
        <p:nvSpPr>
          <p:cNvPr id="38" name="Text Box 45"/>
          <p:cNvSpPr txBox="1">
            <a:spLocks noChangeArrowheads="1"/>
          </p:cNvSpPr>
          <p:nvPr/>
        </p:nvSpPr>
        <p:spPr bwMode="auto">
          <a:xfrm>
            <a:off x="5508104" y="5657875"/>
            <a:ext cx="338455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We pick the </a:t>
            </a:r>
            <a:r>
              <a:rPr lang="en-US" sz="3200" b="1" dirty="0" smtClean="0">
                <a:latin typeface="Symbol" pitchFamily="18" charset="2"/>
              </a:rPr>
              <a:t>m</a:t>
            </a:r>
            <a:r>
              <a:rPr lang="en-US" sz="3200" b="1" dirty="0" smtClean="0">
                <a:latin typeface="+mj-lt"/>
              </a:rPr>
              <a:t>’s!</a:t>
            </a:r>
            <a:endParaRPr lang="en-US" sz="3200" b="1" dirty="0">
              <a:solidFill>
                <a:srgbClr val="AC005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5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5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5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5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52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2076" grpId="0" animBg="1"/>
      <p:bldP spid="1452077" grpId="0" animBg="1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86DF2248-F02B-4403-BB89-6B59D1C47D21}" type="slidenum">
              <a:rPr lang="en-US" sz="1400" b="0"/>
              <a:pPr/>
              <a:t>21</a:t>
            </a:fld>
            <a:endParaRPr lang="en-US" sz="1400" b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2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5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Dominance Result (III)</a:t>
            </a:r>
          </a:p>
        </p:txBody>
      </p:sp>
      <p:sp>
        <p:nvSpPr>
          <p:cNvPr id="1454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96975"/>
            <a:ext cx="4038600" cy="4824413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54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</a:rPr>
              <a:t>But what about the service value?</a:t>
            </a:r>
          </a:p>
          <a:p>
            <a:r>
              <a:rPr lang="en-US" sz="3200" dirty="0">
                <a:latin typeface="Times New Roman" pitchFamily="18" charset="0"/>
              </a:rPr>
              <a:t>Since</a:t>
            </a:r>
          </a:p>
          <a:p>
            <a:endParaRPr lang="en-US" sz="3200" dirty="0">
              <a:latin typeface="Times New Roman" pitchFamily="18" charset="0"/>
            </a:endParaRPr>
          </a:p>
          <a:p>
            <a:endParaRPr lang="en-US" sz="32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3200" dirty="0">
                <a:latin typeface="Times New Roman" pitchFamily="18" charset="0"/>
              </a:rPr>
              <a:t>    Service values are the same…</a:t>
            </a:r>
          </a:p>
          <a:p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So result holds even if not quality based service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</a:rPr>
              <a:t>!  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grpSp>
        <p:nvGrpSpPr>
          <p:cNvPr id="1454113" name="Group 33"/>
          <p:cNvGrpSpPr>
            <a:grpSpLocks/>
          </p:cNvGrpSpPr>
          <p:nvPr/>
        </p:nvGrpSpPr>
        <p:grpSpPr bwMode="auto">
          <a:xfrm>
            <a:off x="2411413" y="2571750"/>
            <a:ext cx="1081087" cy="1073150"/>
            <a:chOff x="2426" y="2614"/>
            <a:chExt cx="681" cy="676"/>
          </a:xfrm>
        </p:grpSpPr>
        <p:sp>
          <p:nvSpPr>
            <p:cNvPr id="1454114" name="Text Box 34"/>
            <p:cNvSpPr txBox="1">
              <a:spLocks noChangeArrowheads="1"/>
            </p:cNvSpPr>
            <p:nvPr/>
          </p:nvSpPr>
          <p:spPr bwMode="auto">
            <a:xfrm>
              <a:off x="2472" y="261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p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4115" name="Text Box 35"/>
            <p:cNvSpPr txBox="1">
              <a:spLocks noChangeArrowheads="1"/>
            </p:cNvSpPr>
            <p:nvPr/>
          </p:nvSpPr>
          <p:spPr bwMode="auto">
            <a:xfrm>
              <a:off x="2426" y="288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4116" name="Line 36"/>
            <p:cNvSpPr>
              <a:spLocks noChangeShapeType="1"/>
            </p:cNvSpPr>
            <p:nvPr/>
          </p:nvSpPr>
          <p:spPr bwMode="auto">
            <a:xfrm>
              <a:off x="2517" y="302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117" name="Group 37"/>
          <p:cNvGrpSpPr>
            <a:grpSpLocks/>
          </p:cNvGrpSpPr>
          <p:nvPr/>
        </p:nvGrpSpPr>
        <p:grpSpPr bwMode="auto">
          <a:xfrm>
            <a:off x="3851275" y="2565400"/>
            <a:ext cx="1081088" cy="1073150"/>
            <a:chOff x="2426" y="2614"/>
            <a:chExt cx="681" cy="676"/>
          </a:xfrm>
        </p:grpSpPr>
        <p:sp>
          <p:nvSpPr>
            <p:cNvPr id="1454118" name="Text Box 38"/>
            <p:cNvSpPr txBox="1">
              <a:spLocks noChangeArrowheads="1"/>
            </p:cNvSpPr>
            <p:nvPr/>
          </p:nvSpPr>
          <p:spPr bwMode="auto">
            <a:xfrm>
              <a:off x="2472" y="261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p</a:t>
              </a:r>
              <a:r>
                <a:rPr lang="en-US" sz="3600" baseline="-25000">
                  <a:solidFill>
                    <a:srgbClr val="009900"/>
                  </a:solidFill>
                </a:rPr>
                <a:t>2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4119" name="Text Box 39"/>
            <p:cNvSpPr txBox="1">
              <a:spLocks noChangeArrowheads="1"/>
            </p:cNvSpPr>
            <p:nvPr/>
          </p:nvSpPr>
          <p:spPr bwMode="auto">
            <a:xfrm>
              <a:off x="2426" y="288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2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4120" name="Line 40"/>
            <p:cNvSpPr>
              <a:spLocks noChangeShapeType="1"/>
            </p:cNvSpPr>
            <p:nvPr/>
          </p:nvSpPr>
          <p:spPr bwMode="auto">
            <a:xfrm>
              <a:off x="2517" y="302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4121" name="Text Box 41"/>
          <p:cNvSpPr txBox="1">
            <a:spLocks noChangeArrowheads="1"/>
          </p:cNvSpPr>
          <p:nvPr/>
        </p:nvSpPr>
        <p:spPr bwMode="auto">
          <a:xfrm>
            <a:off x="3395663" y="2924175"/>
            <a:ext cx="384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+</a:t>
            </a:r>
          </a:p>
        </p:txBody>
      </p:sp>
      <p:sp>
        <p:nvSpPr>
          <p:cNvPr id="1454122" name="Text Box 42"/>
          <p:cNvSpPr txBox="1">
            <a:spLocks noChangeArrowheads="1"/>
          </p:cNvSpPr>
          <p:nvPr/>
        </p:nvSpPr>
        <p:spPr bwMode="auto">
          <a:xfrm>
            <a:off x="4979988" y="2924175"/>
            <a:ext cx="384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=</a:t>
            </a:r>
          </a:p>
        </p:txBody>
      </p:sp>
      <p:grpSp>
        <p:nvGrpSpPr>
          <p:cNvPr id="1454123" name="Group 43"/>
          <p:cNvGrpSpPr>
            <a:grpSpLocks/>
          </p:cNvGrpSpPr>
          <p:nvPr/>
        </p:nvGrpSpPr>
        <p:grpSpPr bwMode="auto">
          <a:xfrm>
            <a:off x="5508625" y="2565400"/>
            <a:ext cx="1081088" cy="1073150"/>
            <a:chOff x="2426" y="2614"/>
            <a:chExt cx="681" cy="676"/>
          </a:xfrm>
        </p:grpSpPr>
        <p:sp>
          <p:nvSpPr>
            <p:cNvPr id="1454124" name="Text Box 44"/>
            <p:cNvSpPr txBox="1">
              <a:spLocks noChangeArrowheads="1"/>
            </p:cNvSpPr>
            <p:nvPr/>
          </p:nvSpPr>
          <p:spPr bwMode="auto">
            <a:xfrm>
              <a:off x="2472" y="261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AC0056"/>
                  </a:solidFill>
                </a:rPr>
                <a:t>1</a:t>
              </a:r>
            </a:p>
          </p:txBody>
        </p:sp>
        <p:sp>
          <p:nvSpPr>
            <p:cNvPr id="1454125" name="Text Box 45"/>
            <p:cNvSpPr txBox="1">
              <a:spLocks noChangeArrowheads="1"/>
            </p:cNvSpPr>
            <p:nvPr/>
          </p:nvSpPr>
          <p:spPr bwMode="auto">
            <a:xfrm>
              <a:off x="2426" y="288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AC0056"/>
                  </a:solidFill>
                  <a:latin typeface="Symbol" pitchFamily="18" charset="2"/>
                </a:rPr>
                <a:t>m</a:t>
              </a:r>
              <a:endParaRPr lang="en-US" sz="3600">
                <a:solidFill>
                  <a:srgbClr val="AC0056"/>
                </a:solidFill>
              </a:endParaRPr>
            </a:p>
          </p:txBody>
        </p:sp>
        <p:sp>
          <p:nvSpPr>
            <p:cNvPr id="1454126" name="Line 46"/>
            <p:cNvSpPr>
              <a:spLocks noChangeShapeType="1"/>
            </p:cNvSpPr>
            <p:nvPr/>
          </p:nvSpPr>
          <p:spPr bwMode="auto">
            <a:xfrm>
              <a:off x="2517" y="302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1" grpId="0"/>
      <p:bldP spid="14541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FED8BC0A-E910-47FD-94B2-EAD6E11FB035}" type="slidenum">
              <a:rPr lang="en-US" sz="1400" b="0"/>
              <a:pPr/>
              <a:t>22</a:t>
            </a:fld>
            <a:endParaRPr lang="en-US" sz="1400" b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5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Dominance Result (IV)</a:t>
            </a:r>
          </a:p>
        </p:txBody>
      </p:sp>
      <p:sp>
        <p:nvSpPr>
          <p:cNvPr id="1456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8281987" cy="4392613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What does this condition do?</a:t>
            </a: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r>
              <a:rPr lang="en-US" sz="3200">
                <a:latin typeface="Times New Roman" pitchFamily="18" charset="0"/>
              </a:rPr>
              <a:t>Constrains difference in service rates (or variability to inject)</a:t>
            </a:r>
          </a:p>
          <a:p>
            <a:r>
              <a:rPr lang="en-US" sz="3200">
                <a:latin typeface="Times New Roman" pitchFamily="18" charset="0"/>
              </a:rPr>
              <a:t>As load increases, I have more freedom…</a:t>
            </a:r>
          </a:p>
          <a:p>
            <a:r>
              <a:rPr lang="en-US" sz="3200">
                <a:latin typeface="Times New Roman" pitchFamily="18" charset="0"/>
              </a:rPr>
              <a:t>Result extends to comparing </a:t>
            </a:r>
            <a:r>
              <a:rPr lang="en-US" sz="3200">
                <a:solidFill>
                  <a:srgbClr val="990000"/>
                </a:solidFill>
                <a:latin typeface="Times New Roman" pitchFamily="18" charset="0"/>
              </a:rPr>
              <a:t>k </a:t>
            </a:r>
            <a:r>
              <a:rPr lang="en-US" sz="3200">
                <a:latin typeface="Times New Roman" pitchFamily="18" charset="0"/>
              </a:rPr>
              <a:t>and </a:t>
            </a: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k+1</a:t>
            </a:r>
            <a:r>
              <a:rPr lang="en-US" sz="3200">
                <a:latin typeface="Times New Roman" pitchFamily="18" charset="0"/>
              </a:rPr>
              <a:t>classes</a:t>
            </a:r>
          </a:p>
          <a:p>
            <a:pPr>
              <a:buFontTx/>
              <a:buNone/>
            </a:pPr>
            <a:endParaRPr lang="en-US" sz="3200">
              <a:latin typeface="Times New Roman" pitchFamily="18" charset="0"/>
            </a:endParaRPr>
          </a:p>
        </p:txBody>
      </p:sp>
      <p:grpSp>
        <p:nvGrpSpPr>
          <p:cNvPr id="1456148" name="Group 20"/>
          <p:cNvGrpSpPr>
            <a:grpSpLocks/>
          </p:cNvGrpSpPr>
          <p:nvPr/>
        </p:nvGrpSpPr>
        <p:grpSpPr bwMode="auto">
          <a:xfrm>
            <a:off x="3492500" y="1916113"/>
            <a:ext cx="2665413" cy="1216025"/>
            <a:chOff x="1519" y="2977"/>
            <a:chExt cx="1679" cy="766"/>
          </a:xfrm>
        </p:grpSpPr>
        <p:sp>
          <p:nvSpPr>
            <p:cNvPr id="1456149" name="Text Box 21"/>
            <p:cNvSpPr txBox="1">
              <a:spLocks noChangeArrowheads="1"/>
            </p:cNvSpPr>
            <p:nvPr/>
          </p:nvSpPr>
          <p:spPr bwMode="auto">
            <a:xfrm>
              <a:off x="1565" y="2981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6150" name="Text Box 22"/>
            <p:cNvSpPr txBox="1">
              <a:spLocks noChangeArrowheads="1"/>
            </p:cNvSpPr>
            <p:nvPr/>
          </p:nvSpPr>
          <p:spPr bwMode="auto">
            <a:xfrm>
              <a:off x="1519" y="3253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2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6151" name="Line 23"/>
            <p:cNvSpPr>
              <a:spLocks noChangeShapeType="1"/>
            </p:cNvSpPr>
            <p:nvPr/>
          </p:nvSpPr>
          <p:spPr bwMode="auto">
            <a:xfrm>
              <a:off x="1610" y="3389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152" name="Text Box 24"/>
            <p:cNvSpPr txBox="1">
              <a:spLocks noChangeArrowheads="1"/>
            </p:cNvSpPr>
            <p:nvPr/>
          </p:nvSpPr>
          <p:spPr bwMode="auto">
            <a:xfrm>
              <a:off x="2472" y="2977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1456153" name="Text Box 25"/>
            <p:cNvSpPr txBox="1">
              <a:spLocks noChangeArrowheads="1"/>
            </p:cNvSpPr>
            <p:nvPr/>
          </p:nvSpPr>
          <p:spPr bwMode="auto">
            <a:xfrm>
              <a:off x="2290" y="3339"/>
              <a:ext cx="9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(1-</a:t>
              </a:r>
              <a:r>
                <a:rPr lang="en-US" sz="3600">
                  <a:solidFill>
                    <a:srgbClr val="990000"/>
                  </a:solidFill>
                  <a:latin typeface="Symbol" pitchFamily="18" charset="2"/>
                </a:rPr>
                <a:t>r</a:t>
              </a:r>
              <a:r>
                <a:rPr lang="en-US" sz="3600">
                  <a:solidFill>
                    <a:srgbClr val="009900"/>
                  </a:solidFill>
                </a:rPr>
                <a:t>)</a:t>
              </a:r>
            </a:p>
          </p:txBody>
        </p:sp>
        <p:sp>
          <p:nvSpPr>
            <p:cNvPr id="1456154" name="Line 26"/>
            <p:cNvSpPr>
              <a:spLocks noChangeShapeType="1"/>
            </p:cNvSpPr>
            <p:nvPr/>
          </p:nvSpPr>
          <p:spPr bwMode="auto">
            <a:xfrm>
              <a:off x="2517" y="3385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155" name="Text Box 27"/>
            <p:cNvSpPr txBox="1">
              <a:spLocks noChangeArrowheads="1"/>
            </p:cNvSpPr>
            <p:nvPr/>
          </p:nvSpPr>
          <p:spPr bwMode="auto">
            <a:xfrm>
              <a:off x="2139" y="3203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&lt;</a:t>
              </a:r>
            </a:p>
          </p:txBody>
        </p:sp>
      </p:grpSp>
      <p:sp>
        <p:nvSpPr>
          <p:cNvPr id="1456156" name="Text Box 28"/>
          <p:cNvSpPr txBox="1">
            <a:spLocks noChangeArrowheads="1"/>
          </p:cNvSpPr>
          <p:nvPr/>
        </p:nvSpPr>
        <p:spPr bwMode="auto">
          <a:xfrm>
            <a:off x="1343025" y="5538788"/>
            <a:ext cx="71532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chemeClr val="accent2"/>
                </a:solidFill>
              </a:rPr>
              <a:t>It is </a:t>
            </a:r>
            <a:r>
              <a:rPr lang="en-US" sz="2600" b="1" u="sng">
                <a:solidFill>
                  <a:schemeClr val="accent2"/>
                </a:solidFill>
              </a:rPr>
              <a:t>always</a:t>
            </a:r>
            <a:r>
              <a:rPr lang="en-US" sz="2600" b="1">
                <a:solidFill>
                  <a:schemeClr val="accent2"/>
                </a:solidFill>
              </a:rPr>
              <a:t> beneficial to add another service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45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5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1751DC03-3D31-46B8-B927-1EAA63690877}" type="slidenum">
              <a:rPr lang="en-US" sz="1400" b="0"/>
              <a:pPr/>
              <a:t>23</a:t>
            </a:fld>
            <a:endParaRPr lang="en-US" sz="1400" b="0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2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5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Policy for a Given K</a:t>
            </a:r>
          </a:p>
        </p:txBody>
      </p:sp>
      <p:sp>
        <p:nvSpPr>
          <p:cNvPr id="1458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1484313"/>
            <a:ext cx="8281987" cy="43926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Now assume we are unconstrained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Lemma: Under optimal policy,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en-US" sz="3200" baseline="-25000">
                <a:solidFill>
                  <a:srgbClr val="009900"/>
                </a:solidFill>
                <a:latin typeface="Times New Roman" pitchFamily="18" charset="0"/>
              </a:rPr>
              <a:t>k</a:t>
            </a: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w</a:t>
            </a:r>
            <a:r>
              <a:rPr lang="en-US" sz="3200" baseline="-25000">
                <a:solidFill>
                  <a:srgbClr val="009900"/>
                </a:solidFill>
                <a:latin typeface="Times New Roman" pitchFamily="18" charset="0"/>
              </a:rPr>
              <a:t>k </a:t>
            </a: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=</a:t>
            </a:r>
            <a:r>
              <a:rPr lang="en-US" sz="3200" baseline="-2500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en-US" sz="3200" baseline="-25000">
                <a:solidFill>
                  <a:srgbClr val="009900"/>
                </a:solidFill>
                <a:latin typeface="Times New Roman" pitchFamily="18" charset="0"/>
              </a:rPr>
              <a:t>k+1</a:t>
            </a: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w</a:t>
            </a:r>
            <a:r>
              <a:rPr lang="en-US" sz="3200" baseline="-25000">
                <a:solidFill>
                  <a:srgbClr val="009900"/>
                </a:solidFill>
                <a:latin typeface="Times New Roman" pitchFamily="18" charset="0"/>
              </a:rPr>
              <a:t>k+1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>
                <a:latin typeface="Times New Roman" pitchFamily="18" charset="0"/>
              </a:rPr>
              <a:t>		     (we balance waiting time costs by class)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And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So, if we fix </a:t>
            </a:r>
            <a:r>
              <a:rPr lang="en-US">
                <a:solidFill>
                  <a:srgbClr val="009900"/>
                </a:solidFill>
                <a:latin typeface="Times New Roman" pitchFamily="18" charset="0"/>
              </a:rPr>
              <a:t>K</a:t>
            </a:r>
            <a:r>
              <a:rPr lang="en-US">
                <a:latin typeface="Times New Roman" pitchFamily="18" charset="0"/>
              </a:rPr>
              <a:t> and </a:t>
            </a:r>
            <a:r>
              <a:rPr lang="en-US">
                <a:solidFill>
                  <a:srgbClr val="009900"/>
                </a:solidFill>
                <a:latin typeface="Symbol" pitchFamily="18" charset="2"/>
              </a:rPr>
              <a:t>r</a:t>
            </a:r>
            <a:r>
              <a:rPr lang="en-US">
                <a:latin typeface="Symbol" pitchFamily="18" charset="2"/>
              </a:rPr>
              <a:t> </a:t>
            </a:r>
            <a:r>
              <a:rPr lang="en-US">
                <a:latin typeface="Times New Roman" pitchFamily="18" charset="0"/>
              </a:rPr>
              <a:t>all other parameters are determined!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</a:endParaRPr>
          </a:p>
        </p:txBody>
      </p:sp>
      <p:grpSp>
        <p:nvGrpSpPr>
          <p:cNvPr id="1458208" name="Group 32"/>
          <p:cNvGrpSpPr>
            <a:grpSpLocks/>
          </p:cNvGrpSpPr>
          <p:nvPr/>
        </p:nvGrpSpPr>
        <p:grpSpPr bwMode="auto">
          <a:xfrm>
            <a:off x="1835150" y="3644900"/>
            <a:ext cx="6121400" cy="1079500"/>
            <a:chOff x="1156" y="2704"/>
            <a:chExt cx="3856" cy="680"/>
          </a:xfrm>
        </p:grpSpPr>
        <p:sp>
          <p:nvSpPr>
            <p:cNvPr id="1458182" name="Text Box 6"/>
            <p:cNvSpPr txBox="1">
              <a:spLocks noChangeArrowheads="1"/>
            </p:cNvSpPr>
            <p:nvPr/>
          </p:nvSpPr>
          <p:spPr bwMode="auto">
            <a:xfrm>
              <a:off x="1202" y="2708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p</a:t>
              </a:r>
              <a:r>
                <a:rPr lang="en-US" sz="3600" baseline="-25000">
                  <a:solidFill>
                    <a:srgbClr val="009900"/>
                  </a:solidFill>
                </a:rPr>
                <a:t>k+1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8183" name="Text Box 7"/>
            <p:cNvSpPr txBox="1">
              <a:spLocks noChangeArrowheads="1"/>
            </p:cNvSpPr>
            <p:nvPr/>
          </p:nvSpPr>
          <p:spPr bwMode="auto">
            <a:xfrm>
              <a:off x="1156" y="2980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p</a:t>
              </a:r>
              <a:r>
                <a:rPr lang="en-US" sz="3600" baseline="-25000">
                  <a:solidFill>
                    <a:srgbClr val="009900"/>
                  </a:solidFill>
                </a:rPr>
                <a:t>k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8184" name="Line 8"/>
            <p:cNvSpPr>
              <a:spLocks noChangeShapeType="1"/>
            </p:cNvSpPr>
            <p:nvPr/>
          </p:nvSpPr>
          <p:spPr bwMode="auto">
            <a:xfrm>
              <a:off x="1247" y="3116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8186" name="Text Box 10"/>
            <p:cNvSpPr txBox="1">
              <a:spLocks noChangeArrowheads="1"/>
            </p:cNvSpPr>
            <p:nvPr/>
          </p:nvSpPr>
          <p:spPr bwMode="auto">
            <a:xfrm>
              <a:off x="2109" y="2704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k+1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8187" name="Text Box 11"/>
            <p:cNvSpPr txBox="1">
              <a:spLocks noChangeArrowheads="1"/>
            </p:cNvSpPr>
            <p:nvPr/>
          </p:nvSpPr>
          <p:spPr bwMode="auto">
            <a:xfrm>
              <a:off x="2063" y="2976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-25000">
                  <a:solidFill>
                    <a:srgbClr val="009900"/>
                  </a:solidFill>
                </a:rPr>
                <a:t>k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8188" name="Line 12"/>
            <p:cNvSpPr>
              <a:spLocks noChangeShapeType="1"/>
            </p:cNvSpPr>
            <p:nvPr/>
          </p:nvSpPr>
          <p:spPr bwMode="auto">
            <a:xfrm>
              <a:off x="2154" y="3112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8189" name="Text Box 13"/>
            <p:cNvSpPr txBox="1">
              <a:spLocks noChangeArrowheads="1"/>
            </p:cNvSpPr>
            <p:nvPr/>
          </p:nvSpPr>
          <p:spPr bwMode="auto">
            <a:xfrm>
              <a:off x="1776" y="2921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=</a:t>
              </a:r>
            </a:p>
          </p:txBody>
        </p:sp>
        <p:sp>
          <p:nvSpPr>
            <p:cNvPr id="1458190" name="Text Box 14"/>
            <p:cNvSpPr txBox="1">
              <a:spLocks noChangeArrowheads="1"/>
            </p:cNvSpPr>
            <p:nvPr/>
          </p:nvSpPr>
          <p:spPr bwMode="auto">
            <a:xfrm>
              <a:off x="2774" y="2930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=</a:t>
              </a:r>
            </a:p>
          </p:txBody>
        </p:sp>
        <p:sp>
          <p:nvSpPr>
            <p:cNvPr id="1458197" name="Text Box 21"/>
            <p:cNvSpPr txBox="1">
              <a:spLocks noChangeArrowheads="1"/>
            </p:cNvSpPr>
            <p:nvPr/>
          </p:nvSpPr>
          <p:spPr bwMode="auto">
            <a:xfrm>
              <a:off x="1973" y="2813"/>
              <a:ext cx="2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009900"/>
                  </a:solidFill>
                </a:rPr>
                <a:t>(</a:t>
              </a:r>
            </a:p>
          </p:txBody>
        </p:sp>
        <p:sp>
          <p:nvSpPr>
            <p:cNvPr id="1458198" name="Text Box 22"/>
            <p:cNvSpPr txBox="1">
              <a:spLocks noChangeArrowheads="1"/>
            </p:cNvSpPr>
            <p:nvPr/>
          </p:nvSpPr>
          <p:spPr bwMode="auto">
            <a:xfrm>
              <a:off x="2602" y="2813"/>
              <a:ext cx="2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009900"/>
                  </a:solidFill>
                </a:rPr>
                <a:t>)</a:t>
              </a:r>
            </a:p>
          </p:txBody>
        </p:sp>
        <p:sp>
          <p:nvSpPr>
            <p:cNvPr id="1458199" name="Text Box 23"/>
            <p:cNvSpPr txBox="1">
              <a:spLocks noChangeArrowheads="1"/>
            </p:cNvSpPr>
            <p:nvPr/>
          </p:nvSpPr>
          <p:spPr bwMode="auto">
            <a:xfrm>
              <a:off x="2697" y="274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458200" name="Text Box 24"/>
            <p:cNvSpPr txBox="1">
              <a:spLocks noChangeArrowheads="1"/>
            </p:cNvSpPr>
            <p:nvPr/>
          </p:nvSpPr>
          <p:spPr bwMode="auto">
            <a:xfrm>
              <a:off x="3197" y="2708"/>
              <a:ext cx="63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r</a:t>
              </a:r>
              <a:r>
                <a:rPr lang="en-US" sz="3600" baseline="-25000">
                  <a:solidFill>
                    <a:srgbClr val="009900"/>
                  </a:solidFill>
                </a:rPr>
                <a:t>k+1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8201" name="Text Box 25"/>
            <p:cNvSpPr txBox="1">
              <a:spLocks noChangeArrowheads="1"/>
            </p:cNvSpPr>
            <p:nvPr/>
          </p:nvSpPr>
          <p:spPr bwMode="auto">
            <a:xfrm>
              <a:off x="3151" y="2980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r</a:t>
              </a:r>
              <a:r>
                <a:rPr lang="en-US" sz="3600" baseline="-25000">
                  <a:solidFill>
                    <a:srgbClr val="009900"/>
                  </a:solidFill>
                </a:rPr>
                <a:t>k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58202" name="Line 26"/>
            <p:cNvSpPr>
              <a:spLocks noChangeShapeType="1"/>
            </p:cNvSpPr>
            <p:nvPr/>
          </p:nvSpPr>
          <p:spPr bwMode="auto">
            <a:xfrm>
              <a:off x="3242" y="3116"/>
              <a:ext cx="4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8203" name="Text Box 27"/>
            <p:cNvSpPr txBox="1">
              <a:spLocks noChangeArrowheads="1"/>
            </p:cNvSpPr>
            <p:nvPr/>
          </p:nvSpPr>
          <p:spPr bwMode="auto">
            <a:xfrm>
              <a:off x="3862" y="2934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/>
                <a:t>=</a:t>
              </a:r>
            </a:p>
          </p:txBody>
        </p:sp>
        <p:sp>
          <p:nvSpPr>
            <p:cNvPr id="1458204" name="Text Box 28"/>
            <p:cNvSpPr txBox="1">
              <a:spLocks noChangeArrowheads="1"/>
            </p:cNvSpPr>
            <p:nvPr/>
          </p:nvSpPr>
          <p:spPr bwMode="auto">
            <a:xfrm>
              <a:off x="3061" y="2817"/>
              <a:ext cx="2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009900"/>
                  </a:solidFill>
                </a:rPr>
                <a:t>(</a:t>
              </a:r>
            </a:p>
          </p:txBody>
        </p:sp>
        <p:sp>
          <p:nvSpPr>
            <p:cNvPr id="1458205" name="Text Box 29"/>
            <p:cNvSpPr txBox="1">
              <a:spLocks noChangeArrowheads="1"/>
            </p:cNvSpPr>
            <p:nvPr/>
          </p:nvSpPr>
          <p:spPr bwMode="auto">
            <a:xfrm>
              <a:off x="3690" y="2817"/>
              <a:ext cx="2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009900"/>
                  </a:solidFill>
                </a:rPr>
                <a:t>)</a:t>
              </a:r>
            </a:p>
          </p:txBody>
        </p:sp>
        <p:sp>
          <p:nvSpPr>
            <p:cNvPr id="1458206" name="Text Box 30"/>
            <p:cNvSpPr txBox="1">
              <a:spLocks noChangeArrowheads="1"/>
            </p:cNvSpPr>
            <p:nvPr/>
          </p:nvSpPr>
          <p:spPr bwMode="auto">
            <a:xfrm>
              <a:off x="3785" y="2744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458207" name="Text Box 31"/>
            <p:cNvSpPr txBox="1">
              <a:spLocks noChangeArrowheads="1"/>
            </p:cNvSpPr>
            <p:nvPr/>
          </p:nvSpPr>
          <p:spPr bwMode="auto">
            <a:xfrm>
              <a:off x="4018" y="2844"/>
              <a:ext cx="99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009900"/>
                  </a:solidFill>
                </a:rPr>
                <a:t>(1-</a:t>
              </a: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r</a:t>
              </a:r>
              <a:r>
                <a:rPr lang="en-US" sz="3600">
                  <a:solidFill>
                    <a:srgbClr val="009900"/>
                  </a:solidFill>
                </a:rPr>
                <a:t>)</a:t>
              </a:r>
              <a:r>
                <a:rPr lang="en-US" sz="3600" baseline="30000">
                  <a:solidFill>
                    <a:srgbClr val="009900"/>
                  </a:solidFill>
                </a:rPr>
                <a:t>1/K</a:t>
              </a:r>
              <a:endParaRPr lang="en-US" sz="3600">
                <a:solidFill>
                  <a:srgbClr val="0099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5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5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8CD0C317-6696-48B1-A957-C323758832CC}" type="slidenum">
              <a:rPr lang="en-US" sz="1400" b="0"/>
              <a:pPr/>
              <a:t>24</a:t>
            </a:fld>
            <a:endParaRPr lang="en-US" sz="1400" b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6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Find Optimal </a:t>
            </a:r>
            <a:r>
              <a:rPr lang="en-US">
                <a:latin typeface="Symbol" pitchFamily="18" charset="2"/>
              </a:rPr>
              <a:t>r?</a:t>
            </a:r>
            <a:endParaRPr lang="en-US"/>
          </a:p>
        </p:txBody>
      </p:sp>
      <p:sp>
        <p:nvSpPr>
          <p:cNvPr id="14602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602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412875"/>
            <a:ext cx="7488238" cy="4537075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FOC:</a:t>
            </a: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endParaRPr lang="en-US" sz="3200">
              <a:latin typeface="Times New Roman" pitchFamily="18" charset="0"/>
            </a:endParaRPr>
          </a:p>
          <a:p>
            <a:r>
              <a:rPr lang="en-US" sz="3200">
                <a:latin typeface="Times New Roman" pitchFamily="18" charset="0"/>
              </a:rPr>
              <a:t>What do you notice </a:t>
            </a:r>
            <a:r>
              <a:rPr lang="en-US" sz="3200">
                <a:solidFill>
                  <a:srgbClr val="009900"/>
                </a:solidFill>
                <a:latin typeface="Symbol" pitchFamily="18" charset="2"/>
              </a:rPr>
              <a:t>r </a:t>
            </a:r>
            <a:r>
              <a:rPr lang="en-US" sz="3200">
                <a:latin typeface="Times New Roman" pitchFamily="18" charset="0"/>
              </a:rPr>
              <a:t>does NOT depend on?</a:t>
            </a:r>
          </a:p>
          <a:p>
            <a:pPr lvl="1" algn="ctr">
              <a:buFontTx/>
              <a:buNone/>
            </a:pPr>
            <a:r>
              <a:rPr lang="en-US" sz="2800">
                <a:solidFill>
                  <a:srgbClr val="009900"/>
                </a:solidFill>
                <a:latin typeface="Times New Roman" pitchFamily="18" charset="0"/>
              </a:rPr>
              <a:t>  </a:t>
            </a:r>
            <a:r>
              <a:rPr lang="en-US" sz="2800">
                <a:solidFill>
                  <a:srgbClr val="009900"/>
                </a:solidFill>
                <a:latin typeface="Symbol" pitchFamily="18" charset="2"/>
              </a:rPr>
              <a:t>l </a:t>
            </a:r>
            <a:r>
              <a:rPr lang="en-US" sz="2800">
                <a:solidFill>
                  <a:srgbClr val="009900"/>
                </a:solidFill>
                <a:latin typeface="Times New Roman" pitchFamily="18" charset="0"/>
              </a:rPr>
              <a:t>(!)</a:t>
            </a:r>
            <a:endParaRPr lang="en-US" sz="280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1460229" name="Text Box 5"/>
          <p:cNvSpPr txBox="1">
            <a:spLocks noChangeArrowheads="1"/>
          </p:cNvSpPr>
          <p:nvPr/>
        </p:nvSpPr>
        <p:spPr bwMode="auto">
          <a:xfrm>
            <a:off x="468313" y="1995488"/>
            <a:ext cx="7991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>
                <a:solidFill>
                  <a:srgbClr val="009900"/>
                </a:solidFill>
              </a:rPr>
              <a:t>u(1-</a:t>
            </a:r>
            <a:r>
              <a:rPr lang="en-US" sz="3600">
                <a:solidFill>
                  <a:srgbClr val="009900"/>
                </a:solidFill>
                <a:latin typeface="Symbol" pitchFamily="18" charset="2"/>
              </a:rPr>
              <a:t>r</a:t>
            </a:r>
            <a:r>
              <a:rPr lang="en-US" sz="3600">
                <a:solidFill>
                  <a:srgbClr val="009900"/>
                </a:solidFill>
              </a:rPr>
              <a:t>)+CK{(1-</a:t>
            </a:r>
            <a:r>
              <a:rPr lang="en-US" sz="3600">
                <a:solidFill>
                  <a:srgbClr val="009900"/>
                </a:solidFill>
                <a:latin typeface="Symbol" pitchFamily="18" charset="2"/>
              </a:rPr>
              <a:t>r</a:t>
            </a:r>
            <a:r>
              <a:rPr lang="en-US" sz="3600">
                <a:solidFill>
                  <a:srgbClr val="009900"/>
                </a:solidFill>
              </a:rPr>
              <a:t>)</a:t>
            </a:r>
            <a:r>
              <a:rPr lang="en-US" sz="3600" baseline="30000">
                <a:solidFill>
                  <a:srgbClr val="009900"/>
                </a:solidFill>
              </a:rPr>
              <a:t>1/K</a:t>
            </a:r>
            <a:r>
              <a:rPr lang="en-US" sz="3600">
                <a:solidFill>
                  <a:srgbClr val="009900"/>
                </a:solidFill>
              </a:rPr>
              <a:t> – (1-</a:t>
            </a:r>
            <a:r>
              <a:rPr lang="en-US" sz="3600">
                <a:solidFill>
                  <a:srgbClr val="009900"/>
                </a:solidFill>
                <a:latin typeface="Symbol" pitchFamily="18" charset="2"/>
              </a:rPr>
              <a:t>r</a:t>
            </a:r>
            <a:r>
              <a:rPr lang="en-US" sz="3600">
                <a:solidFill>
                  <a:srgbClr val="009900"/>
                </a:solidFill>
              </a:rPr>
              <a:t>)</a:t>
            </a:r>
            <a:r>
              <a:rPr lang="en-US" sz="3600" baseline="30000">
                <a:solidFill>
                  <a:srgbClr val="009900"/>
                </a:solidFill>
              </a:rPr>
              <a:t>-1/K</a:t>
            </a:r>
            <a:r>
              <a:rPr lang="en-US" sz="3600">
                <a:solidFill>
                  <a:srgbClr val="009900"/>
                </a:solidFill>
              </a:rPr>
              <a:t>}=0</a:t>
            </a:r>
          </a:p>
          <a:p>
            <a:endParaRPr lang="en-US" sz="2400"/>
          </a:p>
        </p:txBody>
      </p:sp>
      <p:grpSp>
        <p:nvGrpSpPr>
          <p:cNvPr id="1460236" name="Group 12"/>
          <p:cNvGrpSpPr>
            <a:grpSpLocks/>
          </p:cNvGrpSpPr>
          <p:nvPr/>
        </p:nvGrpSpPr>
        <p:grpSpPr bwMode="auto">
          <a:xfrm>
            <a:off x="3059113" y="2932113"/>
            <a:ext cx="3384550" cy="1217612"/>
            <a:chOff x="1927" y="1847"/>
            <a:chExt cx="2132" cy="767"/>
          </a:xfrm>
        </p:grpSpPr>
        <p:sp>
          <p:nvSpPr>
            <p:cNvPr id="1460231" name="Text Box 7"/>
            <p:cNvSpPr txBox="1">
              <a:spLocks noChangeArrowheads="1"/>
            </p:cNvSpPr>
            <p:nvPr/>
          </p:nvSpPr>
          <p:spPr bwMode="auto">
            <a:xfrm>
              <a:off x="2517" y="1847"/>
              <a:ext cx="154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</a:rPr>
                <a:t>h</a:t>
              </a: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m</a:t>
              </a:r>
              <a:r>
                <a:rPr lang="en-US" sz="3600" baseline="30000">
                  <a:solidFill>
                    <a:srgbClr val="009900"/>
                  </a:solidFill>
                </a:rPr>
                <a:t>2</a:t>
              </a:r>
              <a:r>
                <a:rPr lang="en-US" sz="3600">
                  <a:solidFill>
                    <a:srgbClr val="009900"/>
                  </a:solidFill>
                </a:rPr>
                <a:t>E[X</a:t>
              </a:r>
              <a:r>
                <a:rPr lang="en-US" sz="3600" baseline="30000">
                  <a:solidFill>
                    <a:srgbClr val="009900"/>
                  </a:solidFill>
                </a:rPr>
                <a:t>2</a:t>
              </a:r>
              <a:r>
                <a:rPr lang="en-US" sz="3600">
                  <a:solidFill>
                    <a:srgbClr val="009900"/>
                  </a:solidFill>
                </a:rPr>
                <a:t>]</a:t>
              </a:r>
            </a:p>
          </p:txBody>
        </p:sp>
        <p:sp>
          <p:nvSpPr>
            <p:cNvPr id="1460232" name="Text Box 8"/>
            <p:cNvSpPr txBox="1">
              <a:spLocks noChangeArrowheads="1"/>
            </p:cNvSpPr>
            <p:nvPr/>
          </p:nvSpPr>
          <p:spPr bwMode="auto">
            <a:xfrm>
              <a:off x="2925" y="2210"/>
              <a:ext cx="68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009900"/>
                  </a:solidFill>
                  <a:latin typeface="Symbol" pitchFamily="18" charset="2"/>
                </a:rPr>
                <a:t>2</a:t>
              </a:r>
              <a:endParaRPr lang="en-US" sz="3600">
                <a:solidFill>
                  <a:srgbClr val="009900"/>
                </a:solidFill>
              </a:endParaRPr>
            </a:p>
          </p:txBody>
        </p:sp>
        <p:sp>
          <p:nvSpPr>
            <p:cNvPr id="1460233" name="Line 9"/>
            <p:cNvSpPr>
              <a:spLocks noChangeShapeType="1"/>
            </p:cNvSpPr>
            <p:nvPr/>
          </p:nvSpPr>
          <p:spPr bwMode="auto">
            <a:xfrm>
              <a:off x="2562" y="2255"/>
              <a:ext cx="1407" cy="0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0234" name="Text Box 10"/>
            <p:cNvSpPr txBox="1">
              <a:spLocks noChangeArrowheads="1"/>
            </p:cNvSpPr>
            <p:nvPr/>
          </p:nvSpPr>
          <p:spPr bwMode="auto">
            <a:xfrm>
              <a:off x="1927" y="2028"/>
              <a:ext cx="54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009900"/>
                  </a:solidFill>
                </a:rPr>
                <a:t>C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6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6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02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A9169C72-EC0A-4062-A3FE-65AE26A4E3FA}" type="slidenum">
              <a:rPr lang="en-US" sz="1400" b="0"/>
              <a:pPr/>
              <a:t>25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6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 this mean?</a:t>
            </a:r>
          </a:p>
        </p:txBody>
      </p:sp>
      <p:sp>
        <p:nvSpPr>
          <p:cNvPr id="1462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62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412875"/>
            <a:ext cx="7488238" cy="4537075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Since the server has the flexibility to set the service rates, it can always recover the optimal </a:t>
            </a:r>
            <a:r>
              <a:rPr lang="en-US" sz="3200">
                <a:solidFill>
                  <a:srgbClr val="009900"/>
                </a:solidFill>
                <a:latin typeface="Symbol" pitchFamily="18" charset="2"/>
              </a:rPr>
              <a:t>r </a:t>
            </a:r>
            <a:r>
              <a:rPr lang="en-US" sz="3200">
                <a:latin typeface="Times New Roman" pitchFamily="18" charset="0"/>
              </a:rPr>
              <a:t>no matter what</a:t>
            </a:r>
            <a:r>
              <a:rPr lang="en-US" sz="320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sz="3200">
                <a:solidFill>
                  <a:srgbClr val="009900"/>
                </a:solidFill>
                <a:latin typeface="Symbol" pitchFamily="18" charset="2"/>
              </a:rPr>
              <a:t>l </a:t>
            </a:r>
            <a:r>
              <a:rPr lang="en-US" sz="3200">
                <a:latin typeface="Times New Roman" pitchFamily="18" charset="0"/>
              </a:rPr>
              <a:t>it faces.</a:t>
            </a:r>
          </a:p>
          <a:p>
            <a:r>
              <a:rPr lang="en-US" sz="3200">
                <a:latin typeface="Times New Roman" pitchFamily="18" charset="0"/>
              </a:rPr>
              <a:t>Similarly, if </a:t>
            </a:r>
            <a:r>
              <a:rPr lang="en-US" sz="4400">
                <a:solidFill>
                  <a:srgbClr val="009900"/>
                </a:solidFill>
                <a:latin typeface="Symbol" pitchFamily="18" charset="2"/>
              </a:rPr>
              <a:t>S</a:t>
            </a:r>
            <a:r>
              <a:rPr lang="en-US" sz="4400" baseline="-25000">
                <a:solidFill>
                  <a:srgbClr val="009900"/>
                </a:solidFill>
                <a:latin typeface="Times New Roman" pitchFamily="18" charset="0"/>
              </a:rPr>
              <a:t>k</a:t>
            </a:r>
            <a:r>
              <a:rPr lang="en-US" sz="3600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en-US" sz="3600" baseline="-25000">
                <a:solidFill>
                  <a:srgbClr val="009900"/>
                </a:solidFill>
                <a:latin typeface="Times New Roman" pitchFamily="18" charset="0"/>
              </a:rPr>
              <a:t>k </a:t>
            </a:r>
            <a:r>
              <a:rPr lang="en-US" sz="3600">
                <a:solidFill>
                  <a:srgbClr val="009900"/>
                </a:solidFill>
                <a:latin typeface="Times New Roman" pitchFamily="18" charset="0"/>
              </a:rPr>
              <a:t>&lt; 1</a:t>
            </a:r>
            <a:r>
              <a:rPr lang="en-US" sz="3600">
                <a:latin typeface="Times New Roman" pitchFamily="18" charset="0"/>
              </a:rPr>
              <a:t>, system can likewise adjust service rates and recover optimal value</a:t>
            </a:r>
            <a:endParaRPr lang="en-US" sz="3600" baseline="-25000">
              <a:solidFill>
                <a:srgbClr val="0099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9C46584A-DC6F-49D5-90B2-CFFF63B3488E}" type="slidenum">
              <a:rPr lang="en-US" sz="1400" b="0"/>
              <a:pPr/>
              <a:t>26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6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Numerical Results: Benefit of Variability</a:t>
            </a:r>
          </a:p>
        </p:txBody>
      </p:sp>
      <p:pic>
        <p:nvPicPr>
          <p:cNvPr id="1464327" name="Picture 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465263"/>
            <a:ext cx="6121400" cy="4689475"/>
          </a:xfrm>
          <a:noFill/>
          <a:ln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2123728" y="2564904"/>
            <a:ext cx="302433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E5EBAF7E-5631-4584-8563-1C633CEE0653}" type="slidenum">
              <a:rPr lang="en-US" sz="1400" b="0"/>
              <a:pPr/>
              <a:t>27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6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Numerical Results: Relative Performance of Different Grades</a:t>
            </a:r>
          </a:p>
        </p:txBody>
      </p:sp>
      <p:pic>
        <p:nvPicPr>
          <p:cNvPr id="146842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293813"/>
            <a:ext cx="6121400" cy="5056187"/>
          </a:xfrm>
          <a:noFill/>
          <a:ln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2267744" y="3573016"/>
            <a:ext cx="1008112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39952" y="3573016"/>
            <a:ext cx="720080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948264" y="3573016"/>
            <a:ext cx="216024" cy="1440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4054" y="1916832"/>
            <a:ext cx="18245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Shortest jobs:</a:t>
            </a:r>
          </a:p>
          <a:p>
            <a:r>
              <a:rPr lang="en-US" sz="2000" b="1" dirty="0" smtClean="0"/>
              <a:t>Most likely;</a:t>
            </a:r>
          </a:p>
          <a:p>
            <a:r>
              <a:rPr lang="en-US" sz="2000" b="1" dirty="0" smtClean="0"/>
              <a:t>Shortest wait;</a:t>
            </a:r>
          </a:p>
          <a:p>
            <a:r>
              <a:rPr lang="en-US" sz="2000" b="1" dirty="0" smtClean="0"/>
              <a:t>Smallest utility</a:t>
            </a:r>
            <a:endParaRPr lang="en-US" sz="2000" b="1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763688" y="2578551"/>
            <a:ext cx="864096" cy="41840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7397651" y="2069232"/>
            <a:ext cx="1741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Longest jobs:</a:t>
            </a:r>
          </a:p>
          <a:p>
            <a:r>
              <a:rPr lang="en-US" sz="2000" b="1" dirty="0" smtClean="0"/>
              <a:t>Least likely;</a:t>
            </a:r>
          </a:p>
          <a:p>
            <a:r>
              <a:rPr lang="en-US" sz="2000" b="1" dirty="0" smtClean="0"/>
              <a:t>Longest wait;</a:t>
            </a:r>
          </a:p>
          <a:p>
            <a:r>
              <a:rPr lang="en-US" sz="2000" b="1" dirty="0" smtClean="0"/>
              <a:t>Largest utility</a:t>
            </a:r>
            <a:endParaRPr lang="en-US" sz="2000" b="1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7308304" y="2420888"/>
            <a:ext cx="288032" cy="5760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7" grpId="0"/>
      <p:bldP spid="17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19C06566-01A8-4BEB-8BDE-09ED2309BCD6}" type="slidenum">
              <a:rPr lang="en-US" sz="1400" b="0"/>
              <a:pPr/>
              <a:t>28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7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Extensions (I) </a:t>
            </a:r>
          </a:p>
        </p:txBody>
      </p:sp>
      <p:sp>
        <p:nvSpPr>
          <p:cNvPr id="14704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14704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We assumed </a:t>
            </a: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linear</a:t>
            </a:r>
            <a:r>
              <a:rPr lang="en-US">
                <a:latin typeface="Times New Roman" pitchFamily="18" charset="0"/>
              </a:rPr>
              <a:t> service </a:t>
            </a: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value</a:t>
            </a:r>
            <a:r>
              <a:rPr lang="en-US">
                <a:latin typeface="Times New Roman" pitchFamily="18" charset="0"/>
              </a:rPr>
              <a:t> and delay </a:t>
            </a: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cost</a:t>
            </a:r>
            <a:r>
              <a:rPr lang="en-US">
                <a:latin typeface="Times New Roman" pitchFamily="18" charset="0"/>
              </a:rPr>
              <a:t> functions</a:t>
            </a:r>
          </a:p>
          <a:p>
            <a:r>
              <a:rPr lang="en-US">
                <a:latin typeface="Times New Roman" pitchFamily="18" charset="0"/>
              </a:rPr>
              <a:t>Results extend to </a:t>
            </a:r>
            <a:r>
              <a:rPr lang="en-US" u="sng">
                <a:latin typeface="Times New Roman" pitchFamily="18" charset="0"/>
              </a:rPr>
              <a:t>convex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value</a:t>
            </a:r>
            <a:r>
              <a:rPr lang="en-US">
                <a:latin typeface="Times New Roman" pitchFamily="18" charset="0"/>
              </a:rPr>
              <a:t> and linear </a:t>
            </a: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cost</a:t>
            </a:r>
          </a:p>
          <a:p>
            <a:pPr lvl="1"/>
            <a:r>
              <a:rPr lang="en-US">
                <a:latin typeface="Times New Roman" pitchFamily="18" charset="0"/>
              </a:rPr>
              <a:t>Convex service value just helps us</a:t>
            </a:r>
          </a:p>
          <a:p>
            <a:r>
              <a:rPr lang="en-US">
                <a:latin typeface="Times New Roman" pitchFamily="18" charset="0"/>
              </a:rPr>
              <a:t>There exist </a:t>
            </a:r>
            <a:r>
              <a:rPr lang="en-US" u="sng">
                <a:latin typeface="Times New Roman" pitchFamily="18" charset="0"/>
              </a:rPr>
              <a:t>concave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value</a:t>
            </a:r>
            <a:r>
              <a:rPr lang="en-US">
                <a:latin typeface="Times New Roman" pitchFamily="18" charset="0"/>
              </a:rPr>
              <a:t> and linear </a:t>
            </a:r>
            <a:r>
              <a:rPr lang="en-US" b="1">
                <a:solidFill>
                  <a:srgbClr val="990000"/>
                </a:solidFill>
                <a:latin typeface="Times New Roman" pitchFamily="18" charset="0"/>
              </a:rPr>
              <a:t>cost</a:t>
            </a:r>
            <a:r>
              <a:rPr lang="en-US">
                <a:latin typeface="Times New Roman" pitchFamily="18" charset="0"/>
              </a:rPr>
              <a:t> that satisfy</a:t>
            </a:r>
          </a:p>
          <a:p>
            <a:pPr lvl="1"/>
            <a:r>
              <a:rPr lang="en-US">
                <a:latin typeface="Times New Roman" pitchFamily="18" charset="0"/>
              </a:rPr>
              <a:t>Concave service value works against us </a:t>
            </a:r>
          </a:p>
          <a:p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Non-linear</a:t>
            </a:r>
            <a:r>
              <a:rPr lang="en-US">
                <a:latin typeface="Times New Roman" pitchFamily="18" charset="0"/>
              </a:rPr>
              <a:t> cost makes waiting cost terms intractable.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AD33AA8A-C491-4C6C-94DF-CBF2864E511B}" type="slidenum">
              <a:rPr lang="en-US" sz="1400" b="0"/>
              <a:pPr/>
              <a:t>29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7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Extensions (II) </a:t>
            </a:r>
          </a:p>
        </p:txBody>
      </p:sp>
      <p:sp>
        <p:nvSpPr>
          <p:cNvPr id="14725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72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We assumed </a:t>
            </a: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non-preemptive </a:t>
            </a:r>
            <a:r>
              <a:rPr lang="en-US" sz="3200">
                <a:latin typeface="Times New Roman" pitchFamily="18" charset="0"/>
              </a:rPr>
              <a:t>scheduling</a:t>
            </a:r>
          </a:p>
          <a:p>
            <a:pPr lvl="1"/>
            <a:r>
              <a:rPr lang="en-US" sz="2800">
                <a:latin typeface="Times New Roman" pitchFamily="18" charset="0"/>
              </a:rPr>
              <a:t>If assume 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preempt-resume</a:t>
            </a:r>
            <a:r>
              <a:rPr lang="en-US" sz="2800">
                <a:latin typeface="Times New Roman" pitchFamily="18" charset="0"/>
              </a:rPr>
              <a:t> and </a:t>
            </a: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exponential service</a:t>
            </a:r>
            <a:r>
              <a:rPr lang="en-US" sz="2800">
                <a:latin typeface="Times New Roman" pitchFamily="18" charset="0"/>
              </a:rPr>
              <a:t>, results extend.</a:t>
            </a:r>
          </a:p>
          <a:p>
            <a:pPr lvl="1"/>
            <a:endParaRPr lang="en-US" sz="2800">
              <a:latin typeface="Times New Roman" pitchFamily="18" charset="0"/>
            </a:endParaRPr>
          </a:p>
          <a:p>
            <a:r>
              <a:rPr lang="en-US" sz="3200">
                <a:latin typeface="Times New Roman" pitchFamily="18" charset="0"/>
              </a:rPr>
              <a:t>In general, if non-exponential service, optimal scheduling policy will depend on </a:t>
            </a: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age </a:t>
            </a:r>
            <a:r>
              <a:rPr lang="en-US" sz="3200">
                <a:latin typeface="Times New Roman" pitchFamily="18" charset="0"/>
              </a:rPr>
              <a:t>of job in service, and could be arbitrarily complex (like TAGS)</a:t>
            </a:r>
            <a:endParaRPr lang="en-US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B733BFCC-0C84-451F-832D-808320CDDDFD}" type="slidenum">
              <a:rPr lang="en-US" sz="1400" b="0"/>
              <a:pPr>
                <a:defRPr/>
              </a:pPr>
              <a:t>3</a:t>
            </a:fld>
            <a:endParaRPr lang="en-US" sz="1400" b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Alan Scheller-Wolf                                      </a:t>
            </a:r>
            <a:r>
              <a:rPr lang="en-US" dirty="0" err="1" smtClean="0"/>
              <a:t>Lunteren</a:t>
            </a:r>
            <a:r>
              <a:rPr lang="en-US" dirty="0" smtClean="0"/>
              <a:t>, The Netherlands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My Goals</a:t>
            </a:r>
            <a:endParaRPr lang="en-US" dirty="0" smtClean="0"/>
          </a:p>
        </p:txBody>
      </p:sp>
      <p:sp>
        <p:nvSpPr>
          <p:cNvPr id="14305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2663825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+mj-lt"/>
              </a:rPr>
              <a:t>Take you through “my great day” as </a:t>
            </a:r>
            <a:r>
              <a:rPr lang="en-US" sz="2800" b="1" dirty="0" smtClean="0">
                <a:latin typeface="+mj-lt"/>
              </a:rPr>
              <a:t>an advisor</a:t>
            </a:r>
            <a:endParaRPr lang="en-US" sz="2800" b="1" dirty="0">
              <a:latin typeface="+mj-lt"/>
            </a:endParaRPr>
          </a:p>
          <a:p>
            <a:pPr eaLnBrk="1" hangingPunct="1"/>
            <a:r>
              <a:rPr lang="en-US" sz="2800" b="1" dirty="0">
                <a:latin typeface="+mj-lt"/>
              </a:rPr>
              <a:t>Help you understand why everyone believed YYY</a:t>
            </a:r>
          </a:p>
          <a:p>
            <a:pPr eaLnBrk="1" hangingPunct="1"/>
            <a:r>
              <a:rPr lang="en-US" sz="2800" b="1" dirty="0">
                <a:latin typeface="+mj-lt"/>
              </a:rPr>
              <a:t>Help you understand, mathematically, why XXX is true</a:t>
            </a:r>
          </a:p>
          <a:p>
            <a:pPr eaLnBrk="1" hangingPunct="1"/>
            <a:r>
              <a:rPr lang="en-US" sz="2800" b="1" dirty="0">
                <a:latin typeface="+mj-lt"/>
              </a:rPr>
              <a:t>Help you see why, intuitively, XXX “has to be true”</a:t>
            </a:r>
          </a:p>
          <a:p>
            <a:pPr eaLnBrk="1" hangingPunct="1"/>
            <a:r>
              <a:rPr lang="en-US" sz="2800" b="1" dirty="0">
                <a:latin typeface="+mj-lt"/>
              </a:rPr>
              <a:t>Discuss what </a:t>
            </a:r>
            <a:r>
              <a:rPr lang="en-US" sz="2800" b="1" dirty="0" smtClean="0">
                <a:latin typeface="+mj-lt"/>
              </a:rPr>
              <a:t>general insights this gives</a:t>
            </a:r>
            <a:endParaRPr lang="en-US" sz="2800" b="1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99592" y="3717032"/>
            <a:ext cx="6912768" cy="432048"/>
            <a:chOff x="899592" y="3717032"/>
            <a:chExt cx="6912768" cy="432048"/>
          </a:xfrm>
        </p:grpSpPr>
        <p:cxnSp>
          <p:nvCxnSpPr>
            <p:cNvPr id="3" name="Straight Connector 2"/>
            <p:cNvCxnSpPr/>
            <p:nvPr/>
          </p:nvCxnSpPr>
          <p:spPr bwMode="auto">
            <a:xfrm>
              <a:off x="899592" y="3717032"/>
              <a:ext cx="6912768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" name="Straight Connector 4"/>
            <p:cNvCxnSpPr/>
            <p:nvPr/>
          </p:nvCxnSpPr>
          <p:spPr bwMode="auto">
            <a:xfrm>
              <a:off x="899592" y="4149080"/>
              <a:ext cx="1008112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7832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6D545692-D4FB-44E4-B514-693FE6B4D820}" type="slidenum">
              <a:rPr lang="en-US" sz="1400" b="0"/>
              <a:pPr/>
              <a:t>30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7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(I)</a:t>
            </a:r>
          </a:p>
        </p:txBody>
      </p:sp>
      <p:sp>
        <p:nvSpPr>
          <p:cNvPr id="14745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74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For </a:t>
            </a:r>
            <a:r>
              <a:rPr lang="en-US" sz="3200" b="1">
                <a:solidFill>
                  <a:srgbClr val="009900"/>
                </a:solidFill>
                <a:latin typeface="Times New Roman" pitchFamily="18" charset="0"/>
              </a:rPr>
              <a:t>quality-based services</a:t>
            </a:r>
            <a:r>
              <a:rPr lang="en-US" sz="3200">
                <a:latin typeface="Times New Roman" pitchFamily="18" charset="0"/>
              </a:rPr>
              <a:t> it is beneficial to introduce variability in service times</a:t>
            </a:r>
          </a:p>
          <a:p>
            <a:r>
              <a:rPr lang="en-US" sz="3200">
                <a:latin typeface="Times New Roman" pitchFamily="18" charset="0"/>
              </a:rPr>
              <a:t>Even if:</a:t>
            </a:r>
          </a:p>
          <a:p>
            <a:pPr lvl="1"/>
            <a:r>
              <a:rPr lang="en-US" sz="2800">
                <a:latin typeface="Times New Roman" pitchFamily="18" charset="0"/>
              </a:rPr>
              <a:t>You must make decisions </a:t>
            </a:r>
            <a:r>
              <a:rPr lang="en-US" sz="2800" b="1">
                <a:solidFill>
                  <a:srgbClr val="AC0056"/>
                </a:solidFill>
                <a:latin typeface="Times New Roman" pitchFamily="18" charset="0"/>
              </a:rPr>
              <a:t>statically</a:t>
            </a:r>
          </a:p>
          <a:p>
            <a:pPr lvl="1"/>
            <a:r>
              <a:rPr lang="en-US" sz="2800">
                <a:latin typeface="Times New Roman" pitchFamily="18" charset="0"/>
              </a:rPr>
              <a:t>Customers are </a:t>
            </a:r>
            <a:r>
              <a:rPr lang="en-US" sz="2800" b="1">
                <a:solidFill>
                  <a:srgbClr val="AC0056"/>
                </a:solidFill>
                <a:latin typeface="Times New Roman" pitchFamily="18" charset="0"/>
              </a:rPr>
              <a:t>homogeneous</a:t>
            </a:r>
          </a:p>
          <a:p>
            <a:pPr lvl="1"/>
            <a:r>
              <a:rPr lang="en-US" sz="2800">
                <a:latin typeface="Times New Roman" pitchFamily="18" charset="0"/>
              </a:rPr>
              <a:t>Customers </a:t>
            </a:r>
            <a:r>
              <a:rPr lang="en-US" sz="2800" b="1">
                <a:solidFill>
                  <a:srgbClr val="AC0056"/>
                </a:solidFill>
                <a:latin typeface="Times New Roman" pitchFamily="18" charset="0"/>
              </a:rPr>
              <a:t>do not care</a:t>
            </a:r>
            <a:r>
              <a:rPr lang="en-US" sz="2800">
                <a:latin typeface="Times New Roman" pitchFamily="18" charset="0"/>
              </a:rPr>
              <a:t> about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</a:rPr>
              <a:t>quality</a:t>
            </a:r>
          </a:p>
          <a:p>
            <a:r>
              <a:rPr lang="en-US" sz="3200">
                <a:latin typeface="Times New Roman" pitchFamily="18" charset="0"/>
              </a:rPr>
              <a:t>It is </a:t>
            </a:r>
            <a:r>
              <a:rPr lang="en-US" sz="3200" b="1">
                <a:solidFill>
                  <a:srgbClr val="009900"/>
                </a:solidFill>
                <a:latin typeface="Times New Roman" pitchFamily="18" charset="0"/>
              </a:rPr>
              <a:t>always beneficial</a:t>
            </a:r>
            <a:r>
              <a:rPr lang="en-US" sz="3200">
                <a:latin typeface="Times New Roman" pitchFamily="18" charset="0"/>
              </a:rPr>
              <a:t> to </a:t>
            </a:r>
            <a:r>
              <a:rPr lang="en-US" sz="3200" b="1">
                <a:solidFill>
                  <a:srgbClr val="009900"/>
                </a:solidFill>
                <a:latin typeface="Times New Roman" pitchFamily="18" charset="0"/>
              </a:rPr>
              <a:t>add service grades</a:t>
            </a:r>
          </a:p>
          <a:p>
            <a:pPr>
              <a:buFontTx/>
              <a:buNone/>
            </a:pPr>
            <a:endParaRPr lang="en-US" sz="3200" b="1">
              <a:solidFill>
                <a:srgbClr val="0099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FFB2C095-9F64-4231-AA3A-10208E605941}" type="slidenum">
              <a:rPr lang="en-US" sz="1400" b="0"/>
              <a:pPr/>
              <a:t>31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7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(II)</a:t>
            </a:r>
          </a:p>
        </p:txBody>
      </p:sp>
      <p:sp>
        <p:nvSpPr>
          <p:cNvPr id="14766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14766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latin typeface="Times New Roman" pitchFamily="18" charset="0"/>
              </a:rPr>
              <a:t>The optimal policy is </a:t>
            </a: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insensitive</a:t>
            </a:r>
            <a:r>
              <a:rPr lang="en-US" sz="3200">
                <a:latin typeface="Times New Roman" pitchFamily="18" charset="0"/>
              </a:rPr>
              <a:t> to </a:t>
            </a:r>
            <a:r>
              <a:rPr lang="en-US" sz="3200" b="1">
                <a:solidFill>
                  <a:srgbClr val="009900"/>
                </a:solidFill>
                <a:latin typeface="Symbol" pitchFamily="18" charset="2"/>
              </a:rPr>
              <a:t>l</a:t>
            </a:r>
            <a:r>
              <a:rPr lang="en-US" sz="3200">
                <a:latin typeface="Symbol" pitchFamily="18" charset="2"/>
              </a:rPr>
              <a:t> </a:t>
            </a:r>
            <a:r>
              <a:rPr lang="en-US" sz="3200">
                <a:latin typeface="Times New Roman" pitchFamily="18" charset="0"/>
              </a:rPr>
              <a:t>and whether or not you </a:t>
            </a:r>
            <a:r>
              <a:rPr lang="en-US" sz="3200" b="1">
                <a:solidFill>
                  <a:srgbClr val="009900"/>
                </a:solidFill>
                <a:latin typeface="Times New Roman" pitchFamily="18" charset="0"/>
              </a:rPr>
              <a:t>reject jobs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pitchFamily="18" charset="0"/>
              </a:rPr>
              <a:t>Optimal parameters have a </a:t>
            </a:r>
            <a:r>
              <a:rPr lang="en-US" sz="3200" b="1">
                <a:solidFill>
                  <a:schemeClr val="accent2"/>
                </a:solidFill>
                <a:latin typeface="Times New Roman" pitchFamily="18" charset="0"/>
              </a:rPr>
              <a:t>geometric structure</a:t>
            </a:r>
          </a:p>
          <a:p>
            <a:pPr lvl="1">
              <a:lnSpc>
                <a:spcPct val="90000"/>
              </a:lnSpc>
            </a:pPr>
            <a:r>
              <a:rPr lang="en-US" sz="2800" b="1">
                <a:solidFill>
                  <a:srgbClr val="009900"/>
                </a:solidFill>
                <a:latin typeface="Times New Roman" pitchFamily="18" charset="0"/>
              </a:rPr>
              <a:t>If parameters don’t have a geometric structure, then adjusting them can reduce delay, without adding any more classes (or information).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pitchFamily="18" charset="0"/>
              </a:rPr>
              <a:t>Asymptotic </a:t>
            </a:r>
            <a:r>
              <a:rPr lang="en-US" sz="3200" b="1">
                <a:solidFill>
                  <a:srgbClr val="009900"/>
                </a:solidFill>
                <a:latin typeface="Times New Roman" pitchFamily="18" charset="0"/>
              </a:rPr>
              <a:t>benefit</a:t>
            </a:r>
            <a:r>
              <a:rPr lang="en-US" sz="3200">
                <a:latin typeface="Times New Roman" pitchFamily="18" charset="0"/>
              </a:rPr>
              <a:t> is about 5% at most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200" b="1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7E9711D8-2A67-4765-ACD4-9A42EFBB6DDA}" type="slidenum">
              <a:rPr lang="en-US" sz="1400" b="0"/>
              <a:pPr/>
              <a:t>32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7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Dank U!</a:t>
            </a:r>
            <a:endParaRPr lang="en-US" dirty="0"/>
          </a:p>
        </p:txBody>
      </p:sp>
      <p:sp>
        <p:nvSpPr>
          <p:cNvPr id="14786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786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pPr algn="ctr">
              <a:buFontTx/>
              <a:buNone/>
            </a:pPr>
            <a:endParaRPr lang="en-US" sz="4800" b="1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4800" b="1">
                <a:solidFill>
                  <a:schemeClr val="accent2"/>
                </a:solidFill>
                <a:latin typeface="Times New Roman" pitchFamily="18" charset="0"/>
              </a:rPr>
              <a:t>Any Questions?</a:t>
            </a:r>
          </a:p>
          <a:p>
            <a:endParaRPr lang="en-US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</a:t>
            </a:r>
            <a:r>
              <a:rPr lang="en-US" sz="1400" b="0"/>
              <a:t> </a:t>
            </a:r>
            <a:fld id="{A044560B-4CAF-470E-B794-61F17BB35359}" type="slidenum">
              <a:rPr lang="en-US" sz="1400" b="0"/>
              <a:pPr>
                <a:defRPr/>
              </a:pPr>
              <a:t>33</a:t>
            </a:fld>
            <a:endParaRPr lang="en-US" sz="1400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15, 2013</a:t>
            </a:r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Dank U!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27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412875"/>
            <a:ext cx="7921625" cy="439261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4800" b="1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4800" b="1" smtClean="0">
                <a:solidFill>
                  <a:schemeClr val="accent2"/>
                </a:solidFill>
                <a:latin typeface="Times New Roman" pitchFamily="18" charset="0"/>
              </a:rPr>
              <a:t>Any Questions?</a:t>
            </a:r>
          </a:p>
          <a:p>
            <a:pPr eaLnBrk="1" hangingPunct="1"/>
            <a:endParaRPr lang="en-US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5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73501DF6-C81C-49CF-B62F-A356AD8651D8}" type="slidenum">
              <a:rPr lang="en-US" sz="1400" b="0"/>
              <a:pPr/>
              <a:t>4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Based Services (I)</a:t>
            </a:r>
          </a:p>
        </p:txBody>
      </p:sp>
      <p:sp>
        <p:nvSpPr>
          <p:cNvPr id="890952" name="Rectangle 72"/>
          <p:cNvSpPr>
            <a:spLocks noChangeArrowheads="1"/>
          </p:cNvSpPr>
          <p:nvPr/>
        </p:nvSpPr>
        <p:spPr bwMode="auto">
          <a:xfrm>
            <a:off x="611188" y="1484313"/>
            <a:ext cx="7920037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3200"/>
              <a:t>What are </a:t>
            </a:r>
            <a:r>
              <a:rPr lang="en-US" sz="3200" b="1">
                <a:solidFill>
                  <a:schemeClr val="accent2"/>
                </a:solidFill>
              </a:rPr>
              <a:t>quality-based</a:t>
            </a:r>
            <a:r>
              <a:rPr lang="en-US" sz="3200"/>
              <a:t> services?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/>
              <a:t>Services in which </a:t>
            </a:r>
            <a:r>
              <a:rPr lang="en-US" sz="2800" b="1">
                <a:solidFill>
                  <a:srgbClr val="AC0056"/>
                </a:solidFill>
              </a:rPr>
              <a:t>longer service</a:t>
            </a:r>
            <a:r>
              <a:rPr lang="en-US" sz="2800"/>
              <a:t> times generate </a:t>
            </a:r>
            <a:r>
              <a:rPr lang="en-US" sz="2800" b="1">
                <a:solidFill>
                  <a:srgbClr val="AC0056"/>
                </a:solidFill>
              </a:rPr>
              <a:t>greater value</a:t>
            </a:r>
            <a:endParaRPr lang="en-US" sz="2800"/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/>
              <a:t>Why greater value?</a:t>
            </a:r>
          </a:p>
          <a:p>
            <a:pPr marL="1143000" lvl="2" indent="-228600" algn="l" eaLnBrk="1" hangingPunct="1">
              <a:spcBef>
                <a:spcPct val="20000"/>
              </a:spcBef>
              <a:buFontTx/>
              <a:buChar char="•"/>
            </a:pPr>
            <a:r>
              <a:rPr lang="en-US" sz="2400"/>
              <a:t>For customer: </a:t>
            </a:r>
          </a:p>
          <a:p>
            <a:pPr marL="1600200" lvl="3" indent="-228600" algn="l" eaLnBrk="1" hangingPunct="1">
              <a:spcBef>
                <a:spcPct val="20000"/>
              </a:spcBef>
              <a:buFontTx/>
              <a:buChar char="–"/>
            </a:pPr>
            <a:r>
              <a:rPr lang="en-US" sz="2400"/>
              <a:t>Better quality of service, e.g. diagnostic accuracy (e.g. Alizamir, de Vericourt and Sun, 2012; Wang et al. 2007, 2012)</a:t>
            </a:r>
          </a:p>
          <a:p>
            <a:pPr marL="1143000" lvl="2" indent="-228600" algn="l" eaLnBrk="1" hangingPunct="1">
              <a:spcBef>
                <a:spcPct val="20000"/>
              </a:spcBef>
              <a:buFontTx/>
              <a:buChar char="•"/>
            </a:pPr>
            <a:r>
              <a:rPr lang="en-US" sz="2400"/>
              <a:t>For firm: </a:t>
            </a:r>
          </a:p>
          <a:p>
            <a:pPr marL="1600200" lvl="3" indent="-228600" algn="l" eaLnBrk="1" hangingPunct="1">
              <a:spcBef>
                <a:spcPct val="20000"/>
              </a:spcBef>
              <a:buFontTx/>
              <a:buChar char="–"/>
            </a:pPr>
            <a:r>
              <a:rPr lang="en-US" sz="2400"/>
              <a:t>Revenue generation (e.g. Ren and Zhou, 2008)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08A08148-1700-4171-994D-285356ED4650}" type="slidenum">
              <a:rPr lang="en-US" sz="1400" b="0"/>
              <a:pPr/>
              <a:t>5</a:t>
            </a:fld>
            <a:endParaRPr lang="en-US" sz="1400" b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36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Based Services (II)</a:t>
            </a:r>
          </a:p>
        </p:txBody>
      </p:sp>
      <p:sp>
        <p:nvSpPr>
          <p:cNvPr id="1364995" name="Rectangle 3"/>
          <p:cNvSpPr>
            <a:spLocks noChangeArrowheads="1"/>
          </p:cNvSpPr>
          <p:nvPr/>
        </p:nvSpPr>
        <p:spPr bwMode="auto">
          <a:xfrm>
            <a:off x="611188" y="1484313"/>
            <a:ext cx="7920037" cy="424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3200"/>
              <a:t>Examples of quality based services: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/>
              <a:t>Health care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/>
              <a:t>Call centers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/>
              <a:t>Personal services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/>
              <a:t>Education / Consulting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/>
              <a:t>Others…</a:t>
            </a:r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3200"/>
              <a:t>OK, so why not just extend service times indefinitely?</a:t>
            </a:r>
          </a:p>
          <a:p>
            <a:pPr marL="742950" lvl="1" indent="-285750" algn="l" eaLnBrk="1" hangingPunct="1">
              <a:spcBef>
                <a:spcPct val="20000"/>
              </a:spcBef>
              <a:buFontTx/>
              <a:buChar char="–"/>
            </a:pPr>
            <a:r>
              <a:rPr lang="en-US" sz="2800" b="1">
                <a:solidFill>
                  <a:srgbClr val="AC0056"/>
                </a:solidFill>
              </a:rPr>
              <a:t>Customers Don’t Like to Wait!</a:t>
            </a:r>
            <a:r>
              <a:rPr lang="en-US" sz="2800">
                <a:solidFill>
                  <a:srgbClr val="AC0056"/>
                </a:solidFill>
                <a:latin typeface="Arial" charset="0"/>
              </a:rPr>
              <a:t> </a:t>
            </a:r>
          </a:p>
        </p:txBody>
      </p:sp>
      <p:sp>
        <p:nvSpPr>
          <p:cNvPr id="1364996" name="Text Box 4"/>
          <p:cNvSpPr txBox="1">
            <a:spLocks noChangeArrowheads="1"/>
          </p:cNvSpPr>
          <p:nvPr/>
        </p:nvSpPr>
        <p:spPr bwMode="auto">
          <a:xfrm>
            <a:off x="6262688" y="5657850"/>
            <a:ext cx="1333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/>
              <a:t>(Duh!)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49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477C13BA-1859-4245-8405-FED079F3A296}" type="slidenum">
              <a:rPr lang="en-US" sz="1400" b="0"/>
              <a:pPr/>
              <a:t>6</a:t>
            </a:fld>
            <a:endParaRPr lang="en-US" sz="1400" b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12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32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Central Problem</a:t>
            </a:r>
          </a:p>
        </p:txBody>
      </p:sp>
      <p:sp>
        <p:nvSpPr>
          <p:cNvPr id="1323012" name="Line 4"/>
          <p:cNvSpPr>
            <a:spLocks noChangeShapeType="1"/>
          </p:cNvSpPr>
          <p:nvPr/>
        </p:nvSpPr>
        <p:spPr bwMode="auto">
          <a:xfrm>
            <a:off x="1908175" y="2551113"/>
            <a:ext cx="5184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3013" name="AutoShape 5"/>
          <p:cNvSpPr>
            <a:spLocks noChangeArrowheads="1"/>
          </p:cNvSpPr>
          <p:nvPr/>
        </p:nvSpPr>
        <p:spPr bwMode="auto">
          <a:xfrm>
            <a:off x="4067175" y="2551113"/>
            <a:ext cx="936625" cy="8651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3014" name="Text Box 6"/>
          <p:cNvSpPr txBox="1">
            <a:spLocks noChangeArrowheads="1"/>
          </p:cNvSpPr>
          <p:nvPr/>
        </p:nvSpPr>
        <p:spPr bwMode="auto">
          <a:xfrm>
            <a:off x="1290638" y="1557338"/>
            <a:ext cx="19129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9900"/>
                </a:solidFill>
              </a:rPr>
              <a:t>Leisurely </a:t>
            </a:r>
          </a:p>
          <a:p>
            <a:r>
              <a:rPr lang="en-US" sz="3200" b="1">
                <a:solidFill>
                  <a:srgbClr val="009900"/>
                </a:solidFill>
              </a:rPr>
              <a:t>Service</a:t>
            </a:r>
          </a:p>
        </p:txBody>
      </p:sp>
      <p:sp>
        <p:nvSpPr>
          <p:cNvPr id="1323016" name="Text Box 8"/>
          <p:cNvSpPr txBox="1">
            <a:spLocks noChangeArrowheads="1"/>
          </p:cNvSpPr>
          <p:nvPr/>
        </p:nvSpPr>
        <p:spPr bwMode="auto">
          <a:xfrm>
            <a:off x="6370638" y="1557338"/>
            <a:ext cx="11541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AC0056"/>
                </a:solidFill>
              </a:rPr>
              <a:t>Short</a:t>
            </a:r>
          </a:p>
          <a:p>
            <a:r>
              <a:rPr lang="en-US" sz="3200" b="1">
                <a:solidFill>
                  <a:srgbClr val="AC0056"/>
                </a:solidFill>
              </a:rPr>
              <a:t>Wait</a:t>
            </a:r>
          </a:p>
        </p:txBody>
      </p:sp>
      <p:sp>
        <p:nvSpPr>
          <p:cNvPr id="1323017" name="Text Box 9"/>
          <p:cNvSpPr txBox="1">
            <a:spLocks noChangeArrowheads="1"/>
          </p:cNvSpPr>
          <p:nvPr/>
        </p:nvSpPr>
        <p:spPr bwMode="auto">
          <a:xfrm>
            <a:off x="1563688" y="3789363"/>
            <a:ext cx="6032500" cy="5794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SPEED-QUALITY TRADE-OFF</a:t>
            </a:r>
          </a:p>
        </p:txBody>
      </p:sp>
      <p:sp>
        <p:nvSpPr>
          <p:cNvPr id="1323019" name="Text Box 11"/>
          <p:cNvSpPr txBox="1">
            <a:spLocks noChangeArrowheads="1"/>
          </p:cNvSpPr>
          <p:nvPr/>
        </p:nvSpPr>
        <p:spPr bwMode="auto">
          <a:xfrm>
            <a:off x="1563688" y="5229225"/>
            <a:ext cx="6032500" cy="10668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PROVIDE VALUE WITHOUT TOO MUCH WAIT</a:t>
            </a:r>
          </a:p>
        </p:txBody>
      </p:sp>
      <p:sp>
        <p:nvSpPr>
          <p:cNvPr id="1323020" name="Text Box 12"/>
          <p:cNvSpPr txBox="1">
            <a:spLocks noChangeArrowheads="1"/>
          </p:cNvSpPr>
          <p:nvPr/>
        </p:nvSpPr>
        <p:spPr bwMode="auto">
          <a:xfrm>
            <a:off x="460375" y="4556125"/>
            <a:ext cx="807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Lovejoy and Sethuraman (2000); task completion with deadlines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2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132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2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3012" grpId="0" animBg="1"/>
      <p:bldP spid="1323013" grpId="0" animBg="1"/>
      <p:bldP spid="1323014" grpId="0"/>
      <p:bldP spid="1323016" grpId="0"/>
      <p:bldP spid="1323017" grpId="0" animBg="1"/>
      <p:bldP spid="1323019" grpId="0" animBg="1"/>
      <p:bldP spid="13230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B923E787-10AD-424E-A69C-CAA224342064}" type="slidenum">
              <a:rPr lang="en-US" sz="1400" b="0"/>
              <a:pPr/>
              <a:t>7</a:t>
            </a:fld>
            <a:endParaRPr lang="en-US" sz="1400" b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2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Providing Value Without Too Much Wait</a:t>
            </a:r>
          </a:p>
        </p:txBody>
      </p:sp>
      <p:sp>
        <p:nvSpPr>
          <p:cNvPr id="142029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</a:rPr>
              <a:t>How?</a:t>
            </a:r>
          </a:p>
          <a:p>
            <a:pPr lvl="1"/>
            <a:r>
              <a:rPr lang="en-US" dirty="0">
                <a:latin typeface="Times New Roman" pitchFamily="18" charset="0"/>
              </a:rPr>
              <a:t>Simple: Speed up when busy, slow down when not</a:t>
            </a:r>
          </a:p>
          <a:p>
            <a:r>
              <a:rPr lang="en-US" dirty="0">
                <a:latin typeface="Times New Roman" pitchFamily="18" charset="0"/>
              </a:rPr>
              <a:t>Dynamic (state dependent) control</a:t>
            </a:r>
          </a:p>
          <a:p>
            <a:pPr lvl="1"/>
            <a:r>
              <a:rPr lang="en-US" dirty="0" err="1">
                <a:latin typeface="Times New Roman" pitchFamily="18" charset="0"/>
              </a:rPr>
              <a:t>Crabill</a:t>
            </a:r>
            <a:r>
              <a:rPr lang="en-US" dirty="0">
                <a:latin typeface="Times New Roman" pitchFamily="18" charset="0"/>
              </a:rPr>
              <a:t> (1972,1974</a:t>
            </a:r>
            <a:r>
              <a:rPr lang="en-US" dirty="0" smtClean="0">
                <a:latin typeface="Times New Roman" pitchFamily="18" charset="0"/>
              </a:rPr>
              <a:t>)</a:t>
            </a:r>
          </a:p>
          <a:p>
            <a:pPr lvl="1"/>
            <a:r>
              <a:rPr lang="en-US" dirty="0" err="1" smtClean="0">
                <a:latin typeface="Times New Roman" pitchFamily="18" charset="0"/>
              </a:rPr>
              <a:t>Stidham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and Weber (1989</a:t>
            </a:r>
            <a:r>
              <a:rPr lang="en-US" dirty="0" smtClean="0">
                <a:latin typeface="Times New Roman" pitchFamily="18" charset="0"/>
              </a:rPr>
              <a:t>)</a:t>
            </a:r>
            <a:endParaRPr lang="en-US" dirty="0">
              <a:latin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</a:rPr>
              <a:t>George and Harrison (2001</a:t>
            </a:r>
            <a:r>
              <a:rPr lang="en-US" dirty="0" smtClean="0">
                <a:latin typeface="Times New Roman" pitchFamily="18" charset="0"/>
              </a:rPr>
              <a:t>)</a:t>
            </a:r>
            <a:endParaRPr lang="en-US" dirty="0">
              <a:latin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</a:rPr>
              <a:t>Ata and </a:t>
            </a:r>
            <a:r>
              <a:rPr lang="en-US" dirty="0" err="1">
                <a:latin typeface="Times New Roman" pitchFamily="18" charset="0"/>
              </a:rPr>
              <a:t>Shneorson</a:t>
            </a:r>
            <a:r>
              <a:rPr lang="en-US" dirty="0">
                <a:latin typeface="Times New Roman" pitchFamily="18" charset="0"/>
              </a:rPr>
              <a:t> (2006</a:t>
            </a:r>
            <a:r>
              <a:rPr lang="en-US" dirty="0" smtClean="0">
                <a:latin typeface="Times New Roman" pitchFamily="18" charset="0"/>
              </a:rPr>
              <a:t>)</a:t>
            </a:r>
            <a:endParaRPr lang="en-US" dirty="0">
              <a:latin typeface="Times New Roman" pitchFamily="18" charset="0"/>
            </a:endParaRPr>
          </a:p>
          <a:p>
            <a:pPr lvl="1"/>
            <a:r>
              <a:rPr lang="en-US" dirty="0" err="1">
                <a:latin typeface="Times New Roman" pitchFamily="18" charset="0"/>
              </a:rPr>
              <a:t>Hopp</a:t>
            </a:r>
            <a:r>
              <a:rPr lang="en-US" dirty="0">
                <a:latin typeface="Times New Roman" pitchFamily="18" charset="0"/>
              </a:rPr>
              <a:t> et al. (2007</a:t>
            </a:r>
            <a:r>
              <a:rPr lang="en-US" dirty="0" smtClean="0">
                <a:latin typeface="Times New Roman" pitchFamily="18" charset="0"/>
              </a:rPr>
              <a:t>)</a:t>
            </a:r>
            <a:endParaRPr lang="en-US" dirty="0">
              <a:latin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</a:endParaRPr>
          </a:p>
        </p:txBody>
      </p:sp>
      <p:sp>
        <p:nvSpPr>
          <p:cNvPr id="1420298" name="Line 10"/>
          <p:cNvSpPr>
            <a:spLocks noChangeShapeType="1"/>
          </p:cNvSpPr>
          <p:nvPr/>
        </p:nvSpPr>
        <p:spPr bwMode="auto">
          <a:xfrm>
            <a:off x="1187450" y="1916113"/>
            <a:ext cx="7129463" cy="360362"/>
          </a:xfrm>
          <a:prstGeom prst="line">
            <a:avLst/>
          </a:prstGeom>
          <a:noFill/>
          <a:ln w="698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0299" name="Line 11"/>
          <p:cNvSpPr>
            <a:spLocks noChangeShapeType="1"/>
          </p:cNvSpPr>
          <p:nvPr/>
        </p:nvSpPr>
        <p:spPr bwMode="auto">
          <a:xfrm flipV="1">
            <a:off x="1116013" y="1844675"/>
            <a:ext cx="6983412" cy="576263"/>
          </a:xfrm>
          <a:prstGeom prst="line">
            <a:avLst/>
          </a:prstGeom>
          <a:noFill/>
          <a:ln w="6985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2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2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0298" grpId="0" animBg="1"/>
      <p:bldP spid="14202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41623D99-7905-4C7D-8C6C-EF82BDEFD04A}" type="slidenum">
              <a:rPr lang="en-US" sz="1400" b="0"/>
              <a:pPr/>
              <a:t>8</a:t>
            </a:fld>
            <a:endParaRPr lang="en-US" sz="1400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2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 What if a Dynamic Policy is Unrealistic?</a:t>
            </a:r>
          </a:p>
        </p:txBody>
      </p:sp>
      <p:sp>
        <p:nvSpPr>
          <p:cNvPr id="142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Why?</a:t>
            </a:r>
          </a:p>
          <a:p>
            <a:pPr lvl="1"/>
            <a:r>
              <a:rPr lang="en-US">
                <a:latin typeface="Times New Roman" pitchFamily="18" charset="0"/>
              </a:rPr>
              <a:t>State information is expensive or difficult to get</a:t>
            </a:r>
          </a:p>
          <a:p>
            <a:pPr lvl="2"/>
            <a:r>
              <a:rPr lang="en-US">
                <a:latin typeface="Times New Roman" pitchFamily="18" charset="0"/>
              </a:rPr>
              <a:t>Heyman (1977), Harchol-Balter et al. (2003)</a:t>
            </a:r>
          </a:p>
          <a:p>
            <a:pPr lvl="1"/>
            <a:r>
              <a:rPr lang="en-US">
                <a:latin typeface="Times New Roman" pitchFamily="18" charset="0"/>
              </a:rPr>
              <a:t>Service provision agreements may be customer-chosen or pre-sold</a:t>
            </a:r>
          </a:p>
          <a:p>
            <a:r>
              <a:rPr lang="en-US">
                <a:latin typeface="Times New Roman" pitchFamily="18" charset="0"/>
              </a:rPr>
              <a:t>Then we must use a </a:t>
            </a:r>
            <a:r>
              <a:rPr lang="en-US" b="1">
                <a:solidFill>
                  <a:srgbClr val="AC0056"/>
                </a:solidFill>
                <a:latin typeface="Times New Roman" pitchFamily="18" charset="0"/>
              </a:rPr>
              <a:t>static</a:t>
            </a:r>
            <a:r>
              <a:rPr lang="en-US">
                <a:latin typeface="Times New Roman" pitchFamily="18" charset="0"/>
              </a:rPr>
              <a:t> (state-independent) policy</a:t>
            </a:r>
          </a:p>
          <a:p>
            <a:pPr lvl="1"/>
            <a:r>
              <a:rPr lang="en-US">
                <a:latin typeface="Times New Roman" pitchFamily="18" charset="0"/>
              </a:rPr>
              <a:t>This is a lower bound for the optimal dynamic policy performance</a:t>
            </a:r>
          </a:p>
          <a:p>
            <a:endParaRPr lang="en-US">
              <a:latin typeface="Times New Roman" pitchFamily="18" charset="0"/>
            </a:endParaRPr>
          </a:p>
          <a:p>
            <a:pPr lvl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</a:t>
            </a:r>
            <a:r>
              <a:rPr lang="en-US" sz="1400" b="0"/>
              <a:t> </a:t>
            </a:r>
            <a:fld id="{E13C0872-EC06-4BFC-95D6-BBC55D23F903}" type="slidenum">
              <a:rPr lang="en-US" sz="1400" b="0"/>
              <a:pPr/>
              <a:t>9</a:t>
            </a:fld>
            <a:endParaRPr lang="en-US" sz="14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Alan Scheller-Wolf                                      Lunteren, The Netherlands</a:t>
            </a:r>
            <a:endParaRPr lang="en-US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January 16, 2013</a:t>
            </a:r>
            <a:endParaRPr lang="en-US"/>
          </a:p>
        </p:txBody>
      </p:sp>
      <p:sp>
        <p:nvSpPr>
          <p:cNvPr id="142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Let’s Take a Closer Look at the Static Case</a:t>
            </a:r>
          </a:p>
        </p:txBody>
      </p:sp>
      <p:sp>
        <p:nvSpPr>
          <p:cNvPr id="142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Times New Roman" pitchFamily="18" charset="0"/>
              </a:rPr>
              <a:t>Why would you ever want to offer a variable service rate if you cannot use information on the state (congestion)?</a:t>
            </a:r>
          </a:p>
          <a:p>
            <a:endParaRPr lang="en-US" sz="2800">
              <a:latin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</a:rPr>
              <a:t>Maybe we have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</a:rPr>
              <a:t>heterogeneous customers</a:t>
            </a:r>
            <a:r>
              <a:rPr lang="en-US" sz="2800">
                <a:latin typeface="Times New Roman" pitchFamily="18" charset="0"/>
              </a:rPr>
              <a:t>: Some value longer service more, others shorter waits</a:t>
            </a:r>
          </a:p>
          <a:p>
            <a:pPr lvl="1"/>
            <a:r>
              <a:rPr lang="en-US" sz="2400">
                <a:latin typeface="Times New Roman" pitchFamily="18" charset="0"/>
              </a:rPr>
              <a:t>Mendelson and Whang (1990); M/M/1 pricing</a:t>
            </a:r>
          </a:p>
          <a:p>
            <a:pPr lvl="1"/>
            <a:r>
              <a:rPr lang="en-US" sz="2400">
                <a:latin typeface="Times New Roman" pitchFamily="18" charset="0"/>
              </a:rPr>
              <a:t>Rao and Petersen (1998); M/M/1 pricing, class choice</a:t>
            </a:r>
          </a:p>
          <a:p>
            <a:pPr lvl="1"/>
            <a:r>
              <a:rPr lang="en-US" sz="2400">
                <a:latin typeface="Times New Roman" pitchFamily="18" charset="0"/>
              </a:rPr>
              <a:t>Van Mieghem (2000); heavy traffic, Gc</a:t>
            </a:r>
            <a:r>
              <a:rPr lang="en-US" sz="2400">
                <a:latin typeface="Symbol" pitchFamily="18" charset="2"/>
              </a:rPr>
              <a:t>m</a:t>
            </a:r>
            <a:endParaRPr lang="en-US" sz="2400">
              <a:latin typeface="Times New Roman" pitchFamily="18" charset="0"/>
            </a:endParaRPr>
          </a:p>
          <a:p>
            <a:pPr lvl="1"/>
            <a:r>
              <a:rPr lang="en-US" sz="2400">
                <a:latin typeface="Times New Roman" pitchFamily="18" charset="0"/>
              </a:rPr>
              <a:t>Gurvich and Whitt (2010); FQR routing for SL’s</a:t>
            </a:r>
          </a:p>
          <a:p>
            <a:pPr lvl="1">
              <a:buFontTx/>
              <a:buNone/>
            </a:pPr>
            <a:endParaRPr lang="en-US" sz="24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pPr lvl="1"/>
            <a:endParaRPr lang="en-US" sz="2400">
              <a:latin typeface="Times New Roman" pitchFamily="18" charset="0"/>
            </a:endParaRPr>
          </a:p>
        </p:txBody>
      </p:sp>
      <p:grpSp>
        <p:nvGrpSpPr>
          <p:cNvPr id="1424391" name="Group 7"/>
          <p:cNvGrpSpPr>
            <a:grpSpLocks/>
          </p:cNvGrpSpPr>
          <p:nvPr/>
        </p:nvGrpSpPr>
        <p:grpSpPr bwMode="auto">
          <a:xfrm>
            <a:off x="827088" y="2924175"/>
            <a:ext cx="7345362" cy="936625"/>
            <a:chOff x="521" y="1842"/>
            <a:chExt cx="4627" cy="590"/>
          </a:xfrm>
        </p:grpSpPr>
        <p:sp>
          <p:nvSpPr>
            <p:cNvPr id="1424389" name="Line 5"/>
            <p:cNvSpPr>
              <a:spLocks noChangeShapeType="1"/>
            </p:cNvSpPr>
            <p:nvPr/>
          </p:nvSpPr>
          <p:spPr bwMode="auto">
            <a:xfrm>
              <a:off x="521" y="1842"/>
              <a:ext cx="4627" cy="499"/>
            </a:xfrm>
            <a:prstGeom prst="line">
              <a:avLst/>
            </a:prstGeom>
            <a:noFill/>
            <a:ln w="698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390" name="Line 6"/>
            <p:cNvSpPr>
              <a:spLocks noChangeShapeType="1"/>
            </p:cNvSpPr>
            <p:nvPr/>
          </p:nvSpPr>
          <p:spPr bwMode="auto">
            <a:xfrm flipV="1">
              <a:off x="521" y="1888"/>
              <a:ext cx="4627" cy="544"/>
            </a:xfrm>
            <a:prstGeom prst="line">
              <a:avLst/>
            </a:prstGeom>
            <a:noFill/>
            <a:ln w="6985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2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 for SLIDES Sys Eng and Integration">
  <a:themeElements>
    <a:clrScheme name="TEMPLATE for SLIDES Sys Eng and Integr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for SLIDES Sys Eng and Integr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for SLIDES Sys Eng and Integr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for SLIDES Sys Eng and Integr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for SLIDES Sys Eng and Integr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72302</TotalTime>
  <Words>1885</Words>
  <Application>Microsoft Office PowerPoint</Application>
  <PresentationFormat>On-screen Show (4:3)</PresentationFormat>
  <Paragraphs>441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 for SLIDES Sys Eng and Integration</vt:lpstr>
      <vt:lpstr>Things I Thought I Knew about Queueing Theory, but was Wrong About (Part 2, Service Queues)</vt:lpstr>
      <vt:lpstr>A Great Day </vt:lpstr>
      <vt:lpstr>My Goals</vt:lpstr>
      <vt:lpstr>Quality Based Services (I)</vt:lpstr>
      <vt:lpstr>Quality Based Services (II)</vt:lpstr>
      <vt:lpstr>The Central Problem</vt:lpstr>
      <vt:lpstr>Providing Value Without Too Much Wait</vt:lpstr>
      <vt:lpstr>But What if a Dynamic Policy is Unrealistic?</vt:lpstr>
      <vt:lpstr>Let’s Take a Closer Look at the Static Case</vt:lpstr>
      <vt:lpstr>OK, What About Static Service and Homogeneous Customers?</vt:lpstr>
      <vt:lpstr>No!  </vt:lpstr>
      <vt:lpstr>Model </vt:lpstr>
      <vt:lpstr>Service Discipline </vt:lpstr>
      <vt:lpstr>Performance Metrics </vt:lpstr>
      <vt:lpstr>Objective </vt:lpstr>
      <vt:lpstr>Results </vt:lpstr>
      <vt:lpstr>The Optimal Scheduling Rule </vt:lpstr>
      <vt:lpstr>But Will This Really Work? </vt:lpstr>
      <vt:lpstr>Dominance Result (I)</vt:lpstr>
      <vt:lpstr>Dominance Result (II)</vt:lpstr>
      <vt:lpstr>Dominance Result (III)</vt:lpstr>
      <vt:lpstr>Dominance Result (IV)</vt:lpstr>
      <vt:lpstr>Optimal Policy for a Given K</vt:lpstr>
      <vt:lpstr>How Do We Find Optimal r?</vt:lpstr>
      <vt:lpstr>What does this mean?</vt:lpstr>
      <vt:lpstr>Numerical Results: Benefit of Variability</vt:lpstr>
      <vt:lpstr>Numerical Results: Relative Performance of Different Grades</vt:lpstr>
      <vt:lpstr>Extensions (I) </vt:lpstr>
      <vt:lpstr>Extensions (II) </vt:lpstr>
      <vt:lpstr>Conclusions (I)</vt:lpstr>
      <vt:lpstr>Conclusions (II)</vt:lpstr>
      <vt:lpstr>Dank U!</vt:lpstr>
      <vt:lpstr>Dank U!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Xiaofang Wang</dc:creator>
  <cp:lastModifiedBy>Windows User</cp:lastModifiedBy>
  <cp:revision>2539</cp:revision>
  <cp:lastPrinted>2000-08-28T18:14:31Z</cp:lastPrinted>
  <dcterms:created xsi:type="dcterms:W3CDTF">1999-05-10T02:41:04Z</dcterms:created>
  <dcterms:modified xsi:type="dcterms:W3CDTF">2013-01-15T21:20:17Z</dcterms:modified>
</cp:coreProperties>
</file>