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0"/>
  </p:notesMasterIdLst>
  <p:handoutMasterIdLst>
    <p:handoutMasterId r:id="rId41"/>
  </p:handoutMasterIdLst>
  <p:sldIdLst>
    <p:sldId id="642" r:id="rId2"/>
    <p:sldId id="730" r:id="rId3"/>
    <p:sldId id="731" r:id="rId4"/>
    <p:sldId id="689" r:id="rId5"/>
    <p:sldId id="690" r:id="rId6"/>
    <p:sldId id="691" r:id="rId7"/>
    <p:sldId id="695" r:id="rId8"/>
    <p:sldId id="694" r:id="rId9"/>
    <p:sldId id="693" r:id="rId10"/>
    <p:sldId id="696" r:id="rId11"/>
    <p:sldId id="697" r:id="rId12"/>
    <p:sldId id="698" r:id="rId13"/>
    <p:sldId id="699" r:id="rId14"/>
    <p:sldId id="702" r:id="rId15"/>
    <p:sldId id="700" r:id="rId16"/>
    <p:sldId id="703" r:id="rId17"/>
    <p:sldId id="704" r:id="rId18"/>
    <p:sldId id="705" r:id="rId19"/>
    <p:sldId id="706" r:id="rId20"/>
    <p:sldId id="707" r:id="rId21"/>
    <p:sldId id="710" r:id="rId22"/>
    <p:sldId id="708" r:id="rId23"/>
    <p:sldId id="711" r:id="rId24"/>
    <p:sldId id="712" r:id="rId25"/>
    <p:sldId id="713" r:id="rId26"/>
    <p:sldId id="714" r:id="rId27"/>
    <p:sldId id="719" r:id="rId28"/>
    <p:sldId id="723" r:id="rId29"/>
    <p:sldId id="724" r:id="rId30"/>
    <p:sldId id="725" r:id="rId31"/>
    <p:sldId id="726" r:id="rId32"/>
    <p:sldId id="727" r:id="rId33"/>
    <p:sldId id="720" r:id="rId34"/>
    <p:sldId id="722" r:id="rId35"/>
    <p:sldId id="728" r:id="rId36"/>
    <p:sldId id="729" r:id="rId37"/>
    <p:sldId id="688" r:id="rId38"/>
    <p:sldId id="732" r:id="rId39"/>
  </p:sldIdLst>
  <p:sldSz cx="9144000" cy="6858000" type="screen4x3"/>
  <p:notesSz cx="7162800" cy="9448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A005D"/>
    <a:srgbClr val="009900"/>
    <a:srgbClr val="FF9900"/>
    <a:srgbClr val="AC0056"/>
    <a:srgbClr val="FFFF99"/>
    <a:srgbClr val="CC0000"/>
    <a:srgbClr val="990000"/>
    <a:srgbClr val="BBE0E3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5" autoAdjust="0"/>
    <p:restoredTop sz="96928" autoAdjust="0"/>
  </p:normalViewPr>
  <p:slideViewPr>
    <p:cSldViewPr>
      <p:cViewPr varScale="1">
        <p:scale>
          <a:sx n="68" d="100"/>
          <a:sy n="68" d="100"/>
        </p:scale>
        <p:origin x="-129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7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t" anchorCtr="0" compatLnSpc="1">
            <a:prstTxWarp prst="textNoShape">
              <a:avLst/>
            </a:prstTxWarp>
          </a:bodyPr>
          <a:lstStyle>
            <a:lvl1pPr algn="l" defTabSz="933450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9795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b" anchorCtr="0" compatLnSpc="1">
            <a:prstTxWarp prst="textNoShape">
              <a:avLst/>
            </a:prstTxWarp>
          </a:bodyPr>
          <a:lstStyle>
            <a:lvl1pPr algn="l" defTabSz="933450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899795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3ACA787A-C239-4FBC-8DE9-C06C92C6F5B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3119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197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t" anchorCtr="0" compatLnSpc="1">
            <a:prstTxWarp prst="textNoShape">
              <a:avLst/>
            </a:prstTxWarp>
          </a:bodyPr>
          <a:lstStyle>
            <a:lvl1pPr algn="l" defTabSz="949325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60825" y="0"/>
            <a:ext cx="310197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2813" cy="3541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88" y="4486275"/>
            <a:ext cx="5254625" cy="425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0"/>
            <a:r>
              <a:rPr lang="en-US" altLang="zh-CN" noProof="0" smtClean="0"/>
              <a:t>Second level</a:t>
            </a:r>
          </a:p>
          <a:p>
            <a:pPr lvl="0"/>
            <a:r>
              <a:rPr lang="en-US" altLang="zh-CN" noProof="0" smtClean="0"/>
              <a:t>Third level</a:t>
            </a:r>
          </a:p>
          <a:p>
            <a:pPr lvl="0"/>
            <a:r>
              <a:rPr lang="en-US" altLang="zh-CN" noProof="0" smtClean="0"/>
              <a:t>Fourth level</a:t>
            </a:r>
          </a:p>
          <a:p>
            <a:pPr lvl="0"/>
            <a:r>
              <a:rPr lang="en-US" altLang="zh-CN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197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b" anchorCtr="0" compatLnSpc="1">
            <a:prstTxWarp prst="textNoShape">
              <a:avLst/>
            </a:prstTxWarp>
          </a:bodyPr>
          <a:lstStyle>
            <a:lvl1pPr algn="l" defTabSz="949325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60825" y="8977313"/>
            <a:ext cx="310197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39FE0DB6-4786-4727-8506-8F20A6F715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117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AEA44A-FA1D-431B-88B7-81D11D2FD0C6}" type="slidenum">
              <a:rPr lang="zh-CN" altLang="en-US">
                <a:latin typeface="Verdana" pitchFamily="34" charset="0"/>
              </a:rPr>
              <a:pPr/>
              <a:t>1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10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11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12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13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14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15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16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17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18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19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20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21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22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23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24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25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26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27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28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29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30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31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32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33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34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35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36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9A70AEC-6587-4109-B850-3AB78B09C059}" type="slidenum">
              <a:rPr lang="zh-CN" altLang="en-US">
                <a:latin typeface="Verdana" pitchFamily="34" charset="0"/>
              </a:rPr>
              <a:pPr/>
              <a:t>37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9A70AEC-6587-4109-B850-3AB78B09C059}" type="slidenum">
              <a:rPr lang="zh-CN" altLang="en-US">
                <a:latin typeface="Verdana" pitchFamily="34" charset="0"/>
              </a:rPr>
              <a:pPr/>
              <a:t>38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4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5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6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7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8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9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53F4D4E7-4FB3-489D-833C-C8D955245B89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40726AA1-853E-4900-87F3-F8B387263FD1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8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144463"/>
            <a:ext cx="2185987" cy="594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44463"/>
            <a:ext cx="6410325" cy="594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776E36-3801-43A6-968F-D2C56616D8D4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5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4B34FB5-8D6C-43CC-B892-DA89F6CC9102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31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D7EBD0C1-D9DE-466C-99D6-8D51A293330A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3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2684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2684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EADCDB8B-D77A-4A8C-A176-43534DDB0411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3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C93D505A-25F7-4035-8D89-63D6B60D5E11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D55DABDB-62AA-4932-9610-8CE0BB4E5476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2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5D157D10-9B29-4CE3-BE8B-F922F1544F78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0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F45C66C4-A182-4363-A951-B9AF2B651585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4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F3F395CB-68D3-48FD-97DA-1B12C4C00AD7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2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/>
            <a:endParaRPr lang="en-US">
              <a:solidFill>
                <a:schemeClr val="bg1"/>
              </a:solidFill>
              <a:latin typeface="Arial Black" pitchFamily="34" charset="0"/>
              <a:ea typeface="ＭＳ Ｐゴシック" pitchFamily="96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51050" y="144463"/>
            <a:ext cx="70929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68413"/>
            <a:ext cx="8229600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004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0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solidFill>
                  <a:schemeClr val="bg1"/>
                </a:solidFill>
                <a:latin typeface="+mn-lt"/>
                <a:ea typeface="ＭＳ Ｐゴシック" pitchFamily="96" charset="-128"/>
              </a:defRPr>
            </a:lvl1pPr>
          </a:lstStyle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2DA2408E-420C-49D6-84C1-45400A877D0D}" type="slidenum">
              <a:rPr lang="en-US" sz="1400" b="0"/>
              <a:pPr>
                <a:defRPr/>
              </a:pPr>
              <a:t>‹#›</a:t>
            </a:fld>
            <a:endParaRPr lang="en-US" sz="1400" b="0"/>
          </a:p>
        </p:txBody>
      </p:sp>
      <p:pic>
        <p:nvPicPr>
          <p:cNvPr id="1030" name="Picture 3" descr="Tepper logo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4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4523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bg1"/>
                </a:solidFill>
                <a:latin typeface="+mn-lt"/>
                <a:ea typeface="ＭＳ Ｐゴシック" pitchFamily="96" charset="-128"/>
              </a:defRPr>
            </a:lvl1pPr>
          </a:lstStyle>
          <a:p>
            <a:pPr>
              <a:defRPr/>
            </a:pPr>
            <a:r>
              <a:rPr lang="en-US" dirty="0" smtClean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300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bg1"/>
                </a:solidFill>
                <a:latin typeface="+mn-lt"/>
                <a:ea typeface="ＭＳ Ｐゴシック" pitchFamily="96" charset="-128"/>
              </a:defRPr>
            </a:lvl1pPr>
          </a:lstStyle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E118484C-C7B5-4951-9440-7B58B9450C74}" type="slidenum">
              <a:rPr lang="en-US" sz="1400" b="0"/>
              <a:pPr>
                <a:defRPr/>
              </a:pPr>
              <a:t>1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1470025"/>
          </a:xfrm>
        </p:spPr>
        <p:txBody>
          <a:bodyPr/>
          <a:lstStyle/>
          <a:p>
            <a:r>
              <a:rPr lang="en-US" sz="4000" b="1" dirty="0"/>
              <a:t>Things I Thought I Knew About Queueing Theory, but was Wrong About: Part 1, </a:t>
            </a:r>
            <a:r>
              <a:rPr lang="en-US" sz="4000" b="1" dirty="0" err="1"/>
              <a:t>Multiserver</a:t>
            </a:r>
            <a:r>
              <a:rPr lang="en-US" sz="4000" b="1" dirty="0"/>
              <a:t> Queues</a:t>
            </a:r>
            <a:endParaRPr lang="en-US" sz="4000" dirty="0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068638"/>
            <a:ext cx="8135937" cy="3024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2400" dirty="0" smtClean="0">
              <a:latin typeface="Times New Roman" pitchFamily="18" charset="0"/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Alan Scheller-Wolf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Tepper School of Business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Carnegie Mellon University</a:t>
            </a:r>
          </a:p>
          <a:p>
            <a:pPr eaLnBrk="1" hangingPunct="1">
              <a:lnSpc>
                <a:spcPct val="80000"/>
              </a:lnSpc>
            </a:pPr>
            <a:endParaRPr lang="en-US" altLang="zh-CN" sz="2400" dirty="0" smtClean="0">
              <a:latin typeface="Times New Roman" pitchFamily="18" charset="0"/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Joint work with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ea typeface="宋体" pitchFamily="2" charset="-122"/>
              </a:rPr>
              <a:t>Karl </a:t>
            </a:r>
            <a:r>
              <a:rPr lang="en-US" sz="2400" dirty="0" err="1" smtClean="0">
                <a:latin typeface="Times New Roman" pitchFamily="18" charset="0"/>
                <a:ea typeface="宋体" pitchFamily="2" charset="-122"/>
              </a:rPr>
              <a:t>Sigman</a:t>
            </a:r>
            <a:r>
              <a:rPr lang="en-US" sz="2400" dirty="0" smtClean="0">
                <a:latin typeface="Times New Roman" pitchFamily="18" charset="0"/>
                <a:ea typeface="宋体" pitchFamily="2" charset="-122"/>
              </a:rPr>
              <a:t>, Rein Vesilo, and Michele Dufalla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10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about Necessity?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marL="57150" indent="0" algn="ctr" eaLnBrk="1" hangingPunct="1">
              <a:buNone/>
            </a:pPr>
            <a:r>
              <a:rPr lang="en-US" sz="3200" b="1" dirty="0" smtClean="0">
                <a:latin typeface="Times New Roman" pitchFamily="18" charset="0"/>
              </a:rPr>
              <a:t>“Everyone knew” that  </a:t>
            </a:r>
            <a:r>
              <a:rPr lang="en-US" b="1" dirty="0" smtClean="0">
                <a:solidFill>
                  <a:srgbClr val="000000"/>
                </a:solidFill>
                <a:latin typeface="Symbol" pitchFamily="18" charset="2"/>
              </a:rPr>
              <a:t> </a:t>
            </a:r>
          </a:p>
          <a:p>
            <a:pPr marL="457200" lvl="1" indent="0" algn="ctr" eaLnBrk="1" hangingPunct="1">
              <a:buNone/>
            </a:pPr>
            <a:r>
              <a:rPr lang="en-US" b="1" dirty="0" smtClean="0">
                <a:solidFill>
                  <a:srgbClr val="000000"/>
                </a:solidFill>
                <a:latin typeface="Symbol" pitchFamily="18" charset="2"/>
              </a:rPr>
              <a:t>r </a:t>
            </a:r>
            <a:r>
              <a:rPr lang="en-US" b="1" dirty="0">
                <a:solidFill>
                  <a:srgbClr val="000000"/>
                </a:solidFill>
                <a:latin typeface="Symbol" pitchFamily="18" charset="2"/>
              </a:rPr>
              <a:t>=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Symbol" pitchFamily="18" charset="2"/>
              </a:rPr>
              <a:t>l</a:t>
            </a:r>
            <a:r>
              <a:rPr lang="en-US" b="1" dirty="0">
                <a:solidFill>
                  <a:srgbClr val="000000"/>
                </a:solidFill>
                <a:latin typeface="Symbol" pitchFamily="18" charset="2"/>
              </a:rPr>
              <a:t>/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k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ymbol" pitchFamily="18" charset="2"/>
              </a:rPr>
              <a:t>m</a:t>
            </a:r>
            <a:r>
              <a:rPr lang="en-US" b="1" dirty="0">
                <a:solidFill>
                  <a:srgbClr val="000000"/>
                </a:solidFill>
                <a:latin typeface="Symbol" pitchFamily="18" charset="2"/>
              </a:rPr>
              <a:t> &lt; </a:t>
            </a:r>
            <a:r>
              <a:rPr lang="en-US" b="1" dirty="0" smtClean="0">
                <a:solidFill>
                  <a:srgbClr val="000000"/>
                </a:solidFill>
                <a:latin typeface="Symbol" pitchFamily="18" charset="2"/>
              </a:rPr>
              <a:t>1 </a:t>
            </a:r>
            <a:endParaRPr lang="en-US" b="1" dirty="0">
              <a:solidFill>
                <a:srgbClr val="000000"/>
              </a:solidFill>
              <a:latin typeface="+mj-lt"/>
            </a:endParaRPr>
          </a:p>
          <a:p>
            <a:pPr marL="457200" lvl="1" indent="0" algn="ctr" eaLnBrk="1" hangingPunct="1"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/>
              </a:rPr>
              <a:t>E[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AC0056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b="1" i="0" u="none" strike="noStrike" kern="0" cap="none" spc="0" normalizeH="0" baseline="30000" noProof="0" dirty="0" smtClean="0">
                <a:ln>
                  <a:noFill/>
                </a:ln>
                <a:solidFill>
                  <a:srgbClr val="AC0056"/>
                </a:solidFill>
                <a:effectLst/>
                <a:uLnTx/>
                <a:uFillTx/>
                <a:latin typeface="Times New Roman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] finite </a:t>
            </a:r>
          </a:p>
          <a:p>
            <a:pPr marL="57150" indent="0" algn="ctr" eaLnBrk="1" hangingPunct="1"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/>
              </a:rPr>
              <a:t>were necessary as well.  </a:t>
            </a:r>
          </a:p>
          <a:p>
            <a:pPr marL="57150" indent="0" eaLnBrk="1" hangingPunct="1">
              <a:buNone/>
            </a:pPr>
            <a:endParaRPr lang="en-US" b="1" dirty="0">
              <a:solidFill>
                <a:srgbClr val="000000"/>
              </a:solidFill>
              <a:latin typeface="Times New Roman"/>
            </a:endParaRPr>
          </a:p>
          <a:p>
            <a:pPr marL="57150" indent="0" algn="ctr" eaLnBrk="1" hangingPunct="1"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/>
              </a:rPr>
              <a:t>This had even appeared in the literature.</a:t>
            </a:r>
            <a:endParaRPr lang="en-US" b="1" dirty="0">
              <a:solidFill>
                <a:srgbClr val="000000"/>
              </a:solidFill>
              <a:latin typeface="Times New Roman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000" b="1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900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11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Pictorially: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971600" y="1412776"/>
            <a:ext cx="0" cy="3888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>
            <a:off x="971600" y="5301208"/>
            <a:ext cx="6768752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2827229" y="1556792"/>
            <a:ext cx="470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Requirement for finite mean</a:t>
            </a:r>
            <a:r>
              <a:rPr lang="en-US" sz="2400" b="1" dirty="0" smtClean="0">
                <a:solidFill>
                  <a:schemeClr val="accent2"/>
                </a:solidFill>
              </a:rPr>
              <a:t> delay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827584" y="465313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527501" y="4437112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827584" y="2627620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527501" y="2411596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215662"/>
            <a:ext cx="515975" cy="406803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2000" b="1" dirty="0" smtClean="0"/>
              <a:t>Moments of </a:t>
            </a:r>
            <a:r>
              <a:rPr lang="en-US" sz="2000" b="1" dirty="0" smtClean="0">
                <a:solidFill>
                  <a:srgbClr val="AC0056"/>
                </a:solidFill>
              </a:rPr>
              <a:t>S</a:t>
            </a:r>
            <a:endParaRPr lang="en-US" sz="1600" b="1" dirty="0">
              <a:solidFill>
                <a:srgbClr val="AC005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33468" y="572396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Servers</a:t>
            </a:r>
            <a:endParaRPr lang="en-US" sz="2000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61967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1031558" y="54452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33975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1835696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04778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2615733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 smtClean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695854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3203848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 smtClean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7440270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7244156" y="558924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∞</a:t>
            </a:r>
            <a:endParaRPr lang="en-US" sz="2400" dirty="0" smtClean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971600" y="2627620"/>
            <a:ext cx="647469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3" name="Flowchart: Connector 32"/>
          <p:cNvSpPr/>
          <p:nvPr/>
        </p:nvSpPr>
        <p:spPr bwMode="auto">
          <a:xfrm>
            <a:off x="7440270" y="2524254"/>
            <a:ext cx="208164" cy="184666"/>
          </a:xfrm>
          <a:prstGeom prst="flowChartConnector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Flowchart: Connector 35"/>
          <p:cNvSpPr/>
          <p:nvPr/>
        </p:nvSpPr>
        <p:spPr bwMode="auto">
          <a:xfrm>
            <a:off x="7388172" y="4612486"/>
            <a:ext cx="208164" cy="184666"/>
          </a:xfrm>
          <a:prstGeom prst="flowChartConnector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89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12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 to the GI/GI/1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Why is finite E[</a:t>
            </a:r>
            <a:r>
              <a:rPr lang="en-US" sz="28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9900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] Necessary?</a:t>
            </a:r>
            <a:endParaRPr lang="en-US" sz="2800" b="1" i="1" u="sng" baseline="300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i="1" u="sng" dirty="0" smtClean="0">
                <a:latin typeface="Times New Roman" pitchFamily="18" charset="0"/>
              </a:rPr>
              <a:t>The inspection paradox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</a:rPr>
              <a:t>If an arriving job “sees” a job in service, this job has mean remaining size on the order of E[</a:t>
            </a:r>
            <a:r>
              <a:rPr lang="en-US" sz="28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9900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].  The arriving job can’t enter service until this job is done. 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</a:rPr>
              <a:t>Does this logic hold for the GI/GI/k?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NO!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</a:rPr>
              <a:t>Can we capture this effect mathematically?</a:t>
            </a: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2076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13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Lindley Equation for GI/GI/1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Our logic for GI/GI/1</a:t>
            </a:r>
            <a:endParaRPr lang="en-US" sz="2400" b="1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Let’s say customer n arrives at time</a:t>
            </a:r>
            <a:r>
              <a:rPr lang="en-US" sz="2400" b="1" dirty="0" smtClean="0">
                <a:latin typeface="Symbol" pitchFamily="18" charset="2"/>
              </a:rPr>
              <a:t> 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Then customer n leaves service at time 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4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sz="2400" b="1" baseline="-25000" dirty="0" smtClean="0">
              <a:solidFill>
                <a:srgbClr val="AC0056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Customer n+1 arrives at time </a:t>
            </a:r>
            <a:r>
              <a:rPr lang="en-US" sz="2400" b="1" dirty="0" smtClean="0">
                <a:latin typeface="Symbol" pitchFamily="18" charset="2"/>
              </a:rPr>
              <a:t>t +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endParaRPr lang="en-US" sz="2400" b="1" baseline="-25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Customer n+1 enters service at time min{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4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,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smtClean="0">
                <a:latin typeface="Symbol" pitchFamily="18" charset="2"/>
              </a:rPr>
              <a:t> +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Customer n+1’s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  <a:r>
              <a:rPr lang="en-US" sz="2400" b="1" dirty="0" smtClean="0">
                <a:latin typeface="Times New Roman" pitchFamily="18" charset="0"/>
              </a:rPr>
              <a:t> is min{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4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,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smtClean="0">
                <a:latin typeface="Symbol" pitchFamily="18" charset="2"/>
              </a:rPr>
              <a:t> +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} – (</a:t>
            </a:r>
            <a:r>
              <a:rPr lang="en-US" sz="2400" b="1" dirty="0" smtClean="0">
                <a:latin typeface="Symbol" pitchFamily="18" charset="2"/>
              </a:rPr>
              <a:t>t +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endParaRPr lang="en-US" sz="2400" b="1" baseline="-25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800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n+1</a:t>
            </a:r>
            <a:r>
              <a:rPr lang="en-US" sz="2800" b="1" dirty="0" smtClean="0">
                <a:latin typeface="Times New Roman" pitchFamily="18" charset="0"/>
              </a:rPr>
              <a:t> = (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8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800" b="1" dirty="0" err="1" smtClean="0">
                <a:latin typeface="Times New Roman" pitchFamily="18" charset="0"/>
              </a:rPr>
              <a:t>+</a:t>
            </a:r>
            <a:r>
              <a:rPr lang="en-US" sz="28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800" b="1" dirty="0" err="1" smtClean="0">
                <a:latin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)</a:t>
            </a:r>
            <a:r>
              <a:rPr lang="en-US" sz="2800" b="1" baseline="30000" dirty="0" smtClean="0">
                <a:latin typeface="Times New Roman" pitchFamily="18" charset="0"/>
              </a:rPr>
              <a:t>+</a:t>
            </a:r>
            <a:endParaRPr lang="en-US" sz="2800" b="1" baseline="-25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endParaRPr lang="en-US" sz="2400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526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14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Lindley Equation for GI/GI/k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2" y="1412776"/>
            <a:ext cx="8424167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For GI/GI/k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Let’s say customer n arrives at time</a:t>
            </a:r>
            <a:r>
              <a:rPr lang="en-US" sz="2400" b="1" dirty="0" smtClean="0">
                <a:latin typeface="Symbol" pitchFamily="18" charset="2"/>
              </a:rPr>
              <a:t> 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Then customer n leaves service at time 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4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sz="2400" b="1" baseline="-25000" dirty="0" smtClean="0">
              <a:solidFill>
                <a:srgbClr val="AC0056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Customer n+1 arrives at time </a:t>
            </a:r>
            <a:r>
              <a:rPr lang="en-US" sz="2400" b="1" dirty="0" smtClean="0">
                <a:latin typeface="Symbol" pitchFamily="18" charset="2"/>
              </a:rPr>
              <a:t>t +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endParaRPr lang="en-US" sz="2400" b="1" baseline="-25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Customer n+1 enters service at time min{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4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,</a:t>
            </a:r>
            <a:r>
              <a:rPr lang="en-US" sz="2400" b="1" dirty="0" err="1" smtClean="0">
                <a:latin typeface="Symbol" pitchFamily="18" charset="2"/>
              </a:rPr>
              <a:t>t</a:t>
            </a:r>
            <a:r>
              <a:rPr lang="en-US" sz="2400" b="1" dirty="0" smtClean="0">
                <a:latin typeface="Symbol" pitchFamily="18" charset="2"/>
              </a:rPr>
              <a:t> +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}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331640" y="3284984"/>
            <a:ext cx="748883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4150383" y="4005064"/>
            <a:ext cx="824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NO!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67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15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Does Customer n+1 Enter Service? (I)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3357463"/>
            <a:ext cx="8229600" cy="26638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>
                <a:latin typeface="Times New Roman" pitchFamily="18" charset="0"/>
              </a:rPr>
              <a:t>C</a:t>
            </a:r>
            <a:r>
              <a:rPr lang="en-US" b="1" dirty="0" smtClean="0">
                <a:latin typeface="Times New Roman" pitchFamily="18" charset="0"/>
              </a:rPr>
              <a:t>ustomer n arrives at time</a:t>
            </a:r>
            <a:r>
              <a:rPr lang="en-US" b="1" dirty="0" smtClean="0">
                <a:latin typeface="Symbol" pitchFamily="18" charset="2"/>
              </a:rPr>
              <a:t> t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+mj-lt"/>
              </a:rPr>
              <a:t>Customer n </a:t>
            </a:r>
            <a:r>
              <a:rPr lang="en-US" b="1" dirty="0" smtClean="0">
                <a:latin typeface="Times New Roman" pitchFamily="18" charset="0"/>
              </a:rPr>
              <a:t>leaves service at time </a:t>
            </a:r>
            <a:r>
              <a:rPr lang="en-US" b="1" dirty="0" err="1" smtClean="0">
                <a:latin typeface="Symbol" pitchFamily="18" charset="2"/>
              </a:rPr>
              <a:t>t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b="1" baseline="-25000" dirty="0" smtClean="0">
              <a:solidFill>
                <a:srgbClr val="AC0056"/>
              </a:solidFill>
              <a:latin typeface="Times New Roman" pitchFamily="18" charset="0"/>
            </a:endParaRP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1600" b="1" dirty="0" smtClean="0">
              <a:latin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72742" y="1484784"/>
            <a:ext cx="3023393" cy="1800200"/>
            <a:chOff x="2772743" y="1700213"/>
            <a:chExt cx="3383582" cy="2160835"/>
          </a:xfrm>
        </p:grpSpPr>
        <p:sp>
          <p:nvSpPr>
            <p:cNvPr id="1430535" name="Oval 7"/>
            <p:cNvSpPr>
              <a:spLocks noChangeArrowheads="1"/>
            </p:cNvSpPr>
            <p:nvPr/>
          </p:nvSpPr>
          <p:spPr bwMode="auto">
            <a:xfrm>
              <a:off x="5364163" y="1916113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dirty="0"/>
                <a:t>n</a:t>
              </a:r>
            </a:p>
          </p:txBody>
        </p:sp>
        <p:sp>
          <p:nvSpPr>
            <p:cNvPr id="1430536" name="Rectangle 8"/>
            <p:cNvSpPr>
              <a:spLocks noChangeArrowheads="1"/>
            </p:cNvSpPr>
            <p:nvPr/>
          </p:nvSpPr>
          <p:spPr bwMode="auto">
            <a:xfrm>
              <a:off x="5292725" y="1700213"/>
              <a:ext cx="863600" cy="1081087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4427984" y="2419598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+1</a:t>
              </a:r>
              <a:endParaRPr lang="en-US" sz="2400" dirty="0"/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3563888" y="2419598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2772743" y="2420243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5363518" y="2995861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292080" y="2779961"/>
              <a:ext cx="863600" cy="1081087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580509" y="3111351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j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6691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16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Does Customer n+1 Enter Service? (II)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3357463"/>
            <a:ext cx="8229600" cy="26638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</a:rPr>
              <a:t>When</a:t>
            </a:r>
            <a:r>
              <a:rPr lang="en-US" b="1" dirty="0" smtClean="0">
                <a:solidFill>
                  <a:srgbClr val="AC0056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</a:rPr>
              <a:t>does customer j leave service?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</a:rPr>
              <a:t>Let’s say that when customer n enters service, she looks over at the other server, and observes the amount of time customer j has left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</a:rPr>
              <a:t>Let’s call this amount of time </a:t>
            </a:r>
            <a:r>
              <a:rPr lang="en-US" b="1" dirty="0" smtClean="0">
                <a:solidFill>
                  <a:srgbClr val="AC0056"/>
                </a:solidFill>
                <a:latin typeface="Times New Roman" pitchFamily="18" charset="0"/>
              </a:rPr>
              <a:t>U</a:t>
            </a:r>
            <a:r>
              <a:rPr lang="en-US" b="1" baseline="-25000" dirty="0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</a:rPr>
              <a:t>Then customer j leaves service at time </a:t>
            </a:r>
            <a:r>
              <a:rPr lang="en-US" b="1" dirty="0" err="1" smtClean="0">
                <a:latin typeface="Symbol" pitchFamily="18" charset="2"/>
              </a:rPr>
              <a:t>t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rgbClr val="AC0056"/>
                </a:solidFill>
                <a:latin typeface="Times New Roman" pitchFamily="18" charset="0"/>
              </a:rPr>
              <a:t>U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b="1" baseline="-25000" dirty="0" smtClean="0">
              <a:solidFill>
                <a:srgbClr val="AC0056"/>
              </a:solidFill>
              <a:latin typeface="Times New Roman" pitchFamily="18" charset="0"/>
            </a:endParaRP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1600" b="1" dirty="0" smtClean="0">
              <a:latin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72742" y="1484784"/>
            <a:ext cx="3023393" cy="1800200"/>
            <a:chOff x="2772743" y="1700213"/>
            <a:chExt cx="3383582" cy="2160835"/>
          </a:xfrm>
        </p:grpSpPr>
        <p:sp>
          <p:nvSpPr>
            <p:cNvPr id="1430535" name="Oval 7"/>
            <p:cNvSpPr>
              <a:spLocks noChangeArrowheads="1"/>
            </p:cNvSpPr>
            <p:nvPr/>
          </p:nvSpPr>
          <p:spPr bwMode="auto">
            <a:xfrm>
              <a:off x="5364163" y="1916113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dirty="0"/>
                <a:t>n</a:t>
              </a:r>
            </a:p>
          </p:txBody>
        </p:sp>
        <p:sp>
          <p:nvSpPr>
            <p:cNvPr id="1430536" name="Rectangle 8"/>
            <p:cNvSpPr>
              <a:spLocks noChangeArrowheads="1"/>
            </p:cNvSpPr>
            <p:nvPr/>
          </p:nvSpPr>
          <p:spPr bwMode="auto">
            <a:xfrm>
              <a:off x="5292725" y="1700213"/>
              <a:ext cx="863600" cy="1081087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4427984" y="2419598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+1</a:t>
              </a:r>
              <a:endParaRPr lang="en-US" sz="2400" dirty="0"/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3563888" y="2419598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2772743" y="2420243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5363518" y="2995861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292080" y="2779961"/>
              <a:ext cx="863600" cy="1081087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580509" y="3111351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j</a:t>
              </a:r>
              <a:endParaRPr lang="en-US" sz="2400" dirty="0"/>
            </a:p>
          </p:txBody>
        </p:sp>
      </p:grpSp>
      <p:sp>
        <p:nvSpPr>
          <p:cNvPr id="2" name="Rounded Rectangular Callout 1"/>
          <p:cNvSpPr/>
          <p:nvPr/>
        </p:nvSpPr>
        <p:spPr bwMode="auto">
          <a:xfrm>
            <a:off x="6084168" y="1471458"/>
            <a:ext cx="2880320" cy="1813526"/>
          </a:xfrm>
          <a:prstGeom prst="wedgeRoundRectCallout">
            <a:avLst>
              <a:gd name="adj1" fmla="val -63888"/>
              <a:gd name="adj2" fmla="val 142121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If there were multiple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servers,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AC0056"/>
                </a:solidFill>
                <a:effectLst/>
                <a:latin typeface="Times New Roman" pitchFamily="18" charset="0"/>
              </a:rPr>
              <a:t>U</a:t>
            </a:r>
            <a:r>
              <a:rPr kumimoji="0" lang="en-US" sz="2200" b="1" i="0" u="none" strike="noStrike" cap="none" normalizeH="0" baseline="-25000" dirty="0" smtClean="0">
                <a:ln>
                  <a:noFill/>
                </a:ln>
                <a:solidFill>
                  <a:srgbClr val="AC0056"/>
                </a:solidFill>
                <a:effectLst/>
                <a:latin typeface="Times New Roman" pitchFamily="18" charset="0"/>
              </a:rPr>
              <a:t>n 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would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 the minimum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remaining time</a:t>
            </a:r>
          </a:p>
        </p:txBody>
      </p:sp>
    </p:spTree>
    <p:extLst>
      <p:ext uri="{BB962C8B-B14F-4D97-AF65-F5344CB8AC3E}">
        <p14:creationId xmlns:p14="http://schemas.microsoft.com/office/powerpoint/2010/main" val="151298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17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Does Customer n+1 Enter Service? (III)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772742" y="1484784"/>
            <a:ext cx="3023393" cy="1800200"/>
            <a:chOff x="2772743" y="1700213"/>
            <a:chExt cx="3383582" cy="2160835"/>
          </a:xfrm>
        </p:grpSpPr>
        <p:sp>
          <p:nvSpPr>
            <p:cNvPr id="1430535" name="Oval 7"/>
            <p:cNvSpPr>
              <a:spLocks noChangeArrowheads="1"/>
            </p:cNvSpPr>
            <p:nvPr/>
          </p:nvSpPr>
          <p:spPr bwMode="auto">
            <a:xfrm>
              <a:off x="5364163" y="1916113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dirty="0"/>
                <a:t>n</a:t>
              </a:r>
            </a:p>
          </p:txBody>
        </p:sp>
        <p:sp>
          <p:nvSpPr>
            <p:cNvPr id="1430536" name="Rectangle 8"/>
            <p:cNvSpPr>
              <a:spLocks noChangeArrowheads="1"/>
            </p:cNvSpPr>
            <p:nvPr/>
          </p:nvSpPr>
          <p:spPr bwMode="auto">
            <a:xfrm>
              <a:off x="5292725" y="1700213"/>
              <a:ext cx="863600" cy="1081087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4427984" y="2419598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+1</a:t>
              </a:r>
              <a:endParaRPr lang="en-US" sz="2400" dirty="0"/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3563888" y="2419598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2772743" y="2420243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5363518" y="2995861"/>
              <a:ext cx="719137" cy="720725"/>
            </a:xfrm>
            <a:prstGeom prst="ellipse">
              <a:avLst/>
            </a:prstGeom>
            <a:solidFill>
              <a:srgbClr val="FF99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292080" y="2779961"/>
              <a:ext cx="863600" cy="1081087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580509" y="3111351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j</a:t>
              </a:r>
              <a:endParaRPr lang="en-US" sz="2400" dirty="0"/>
            </a:p>
          </p:txBody>
        </p:sp>
      </p:grpSp>
      <p:sp>
        <p:nvSpPr>
          <p:cNvPr id="22" name="Rectangle 14"/>
          <p:cNvSpPr txBox="1">
            <a:spLocks noChangeArrowheads="1"/>
          </p:cNvSpPr>
          <p:nvPr/>
        </p:nvSpPr>
        <p:spPr bwMode="auto">
          <a:xfrm>
            <a:off x="395536" y="3789511"/>
            <a:ext cx="82296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</a:rPr>
              <a:t>Customer n leaves service at time </a:t>
            </a:r>
            <a:r>
              <a:rPr lang="en-US" b="1" dirty="0" err="1" smtClean="0">
                <a:latin typeface="Symbol" pitchFamily="18" charset="2"/>
              </a:rPr>
              <a:t>t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b="1" baseline="-25000" dirty="0" smtClean="0">
              <a:solidFill>
                <a:srgbClr val="AC0056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</a:rPr>
              <a:t>Customer j leaves service at time </a:t>
            </a:r>
            <a:r>
              <a:rPr lang="en-US" b="1" dirty="0" err="1" smtClean="0">
                <a:latin typeface="Symbol" pitchFamily="18" charset="2"/>
              </a:rPr>
              <a:t>t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rgbClr val="AC0056"/>
                </a:solidFill>
                <a:latin typeface="Times New Roman" pitchFamily="18" charset="0"/>
              </a:rPr>
              <a:t>U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b="1" baseline="-25000" dirty="0" smtClean="0">
              <a:solidFill>
                <a:srgbClr val="AC0056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</a:rPr>
              <a:t>So the next server comes free at time </a:t>
            </a:r>
            <a:r>
              <a:rPr lang="en-US" b="1" dirty="0" err="1" smtClean="0">
                <a:latin typeface="Symbol" pitchFamily="18" charset="2"/>
              </a:rPr>
              <a:t>t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+min</a:t>
            </a:r>
            <a:r>
              <a:rPr lang="en-US" b="1" dirty="0" smtClean="0">
                <a:latin typeface="Times New Roman" pitchFamily="18" charset="0"/>
              </a:rPr>
              <a:t>{</a:t>
            </a:r>
            <a:r>
              <a:rPr lang="en-US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,</a:t>
            </a:r>
            <a:r>
              <a:rPr lang="en-US" b="1" dirty="0" err="1" smtClean="0">
                <a:solidFill>
                  <a:srgbClr val="AC0056"/>
                </a:solidFill>
                <a:latin typeface="Times New Roman" pitchFamily="18" charset="0"/>
              </a:rPr>
              <a:t>U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b="1" dirty="0" smtClean="0">
                <a:latin typeface="Times New Roman" pitchFamily="18" charset="0"/>
              </a:rPr>
              <a:t>} = </a:t>
            </a:r>
            <a:r>
              <a:rPr lang="en-US" b="1" dirty="0" err="1" smtClean="0">
                <a:latin typeface="Symbol" pitchFamily="18" charset="2"/>
              </a:rPr>
              <a:t>t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 smtClean="0">
                <a:solidFill>
                  <a:srgbClr val="AC0056"/>
                </a:solidFill>
                <a:latin typeface="Times New Roman" pitchFamily="18" charset="0"/>
              </a:rPr>
              <a:t>P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b="1" baseline="-250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18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Lindley Equation for GI/GI/k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2" y="1412776"/>
            <a:ext cx="8424167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For GI/GI/k: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b="1" dirty="0" smtClean="0">
                <a:latin typeface="Times New Roman" pitchFamily="18" charset="0"/>
              </a:rPr>
              <a:t>			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n+1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</a:rPr>
              <a:t>= (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+</a:t>
            </a:r>
            <a:r>
              <a:rPr lang="en-US" b="1" dirty="0" err="1">
                <a:solidFill>
                  <a:srgbClr val="AC0056"/>
                </a:solidFill>
                <a:latin typeface="Times New Roman" pitchFamily="18" charset="0"/>
              </a:rPr>
              <a:t>P</a:t>
            </a:r>
            <a:r>
              <a:rPr lang="en-US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</a:rPr>
              <a:t>-</a:t>
            </a:r>
            <a:r>
              <a:rPr lang="en-US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b="1" dirty="0" smtClean="0">
                <a:latin typeface="Times New Roman" pitchFamily="18" charset="0"/>
              </a:rPr>
              <a:t>)</a:t>
            </a:r>
            <a:r>
              <a:rPr lang="en-US" b="1" baseline="30000" dirty="0" smtClean="0">
                <a:latin typeface="Times New Roman" pitchFamily="18" charset="0"/>
              </a:rPr>
              <a:t>+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b="1" baseline="30000" dirty="0">
              <a:solidFill>
                <a:srgbClr val="0099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b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b="1" dirty="0"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      How big of difference could one letter make?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572001" y="2757495"/>
            <a:ext cx="4053548" cy="691291"/>
          </a:xfrm>
          <a:prstGeom prst="wedgeRoundRectCallout">
            <a:avLst>
              <a:gd name="adj1" fmla="val -34424"/>
              <a:gd name="adj2" fmla="val -119840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</a:rPr>
              <a:t>We have replaced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BA005D"/>
                </a:solidFill>
                <a:effectLst/>
              </a:rPr>
              <a:t>S</a:t>
            </a:r>
            <a:r>
              <a:rPr kumimoji="0" lang="en-US" sz="2200" b="1" i="0" u="none" strike="noStrike" cap="none" normalizeH="0" baseline="-25000" dirty="0" err="1" smtClean="0">
                <a:ln>
                  <a:noFill/>
                </a:ln>
                <a:solidFill>
                  <a:srgbClr val="BA005D"/>
                </a:solidFill>
                <a:effectLst/>
              </a:rPr>
              <a:t>n</a:t>
            </a:r>
            <a:r>
              <a:rPr kumimoji="0" lang="en-US" sz="2200" b="1" i="0" u="none" strike="noStrike" cap="none" normalizeH="0" baseline="-25000" dirty="0" smtClean="0">
                <a:ln>
                  <a:noFill/>
                </a:ln>
                <a:solidFill>
                  <a:srgbClr val="BA005D"/>
                </a:solidFill>
                <a:effectLst/>
              </a:rPr>
              <a:t> 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effectLst/>
              </a:rPr>
              <a:t>with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BA005D"/>
                </a:solidFill>
                <a:effectLst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BA005D"/>
                </a:solidFill>
                <a:effectLst/>
              </a:rPr>
              <a:t>P</a:t>
            </a:r>
            <a:r>
              <a:rPr kumimoji="0" lang="en-US" sz="2200" b="1" i="0" u="none" strike="noStrike" cap="none" normalizeH="0" baseline="-25000" dirty="0" err="1" smtClean="0">
                <a:ln>
                  <a:noFill/>
                </a:ln>
                <a:solidFill>
                  <a:srgbClr val="BA005D"/>
                </a:solidFill>
                <a:effectLst/>
              </a:rPr>
              <a:t>n</a:t>
            </a:r>
            <a:endParaRPr kumimoji="0" lang="en-US" sz="2200" b="1" i="0" u="none" strike="noStrike" cap="none" normalizeH="0" dirty="0" smtClean="0">
              <a:ln>
                <a:noFill/>
              </a:ln>
              <a:solidFill>
                <a:srgbClr val="BA005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478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57528" y="6309320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19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 to Reflected Random Walks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</a:rPr>
              <a:t>For our GI/GI/k queue, for finite mean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  <a:r>
              <a:rPr lang="en-US" sz="2800" b="1" dirty="0" smtClean="0">
                <a:latin typeface="Times New Roman" pitchFamily="18" charset="0"/>
              </a:rPr>
              <a:t> it is sufficient that: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E[(X</a:t>
            </a:r>
            <a:r>
              <a:rPr lang="en-US" sz="2400" b="1" baseline="30000" dirty="0" smtClean="0">
                <a:latin typeface="Times New Roman" pitchFamily="18" charset="0"/>
              </a:rPr>
              <a:t>+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en-US" sz="2400" b="1" baseline="30000" dirty="0" smtClean="0"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] = E[</a:t>
            </a:r>
            <a:r>
              <a:rPr lang="en-US" sz="2400" b="1" dirty="0">
                <a:solidFill>
                  <a:srgbClr val="AC0056"/>
                </a:solidFill>
                <a:latin typeface="Times New Roman" pitchFamily="18" charset="0"/>
              </a:rPr>
              <a:t>P</a:t>
            </a:r>
            <a:r>
              <a:rPr lang="en-US" sz="24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]</a:t>
            </a:r>
            <a:r>
              <a:rPr lang="en-US" sz="2400" b="1" baseline="30000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is finite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</a:t>
            </a:r>
            <a:r>
              <a:rPr lang="en-US" sz="2400" b="1" dirty="0" err="1" smtClean="0">
                <a:latin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]  = E[</a:t>
            </a:r>
            <a:r>
              <a:rPr lang="en-US" sz="2400" b="1" dirty="0" err="1">
                <a:solidFill>
                  <a:srgbClr val="AC0056"/>
                </a:solidFill>
                <a:latin typeface="Times New Roman" pitchFamily="18" charset="0"/>
              </a:rPr>
              <a:t>P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] - E[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] &lt; -</a:t>
            </a:r>
            <a:r>
              <a:rPr lang="en-US" sz="2400" b="1" dirty="0" smtClean="0">
                <a:latin typeface="Symbol" pitchFamily="18" charset="2"/>
              </a:rPr>
              <a:t>d &lt; 0</a:t>
            </a:r>
            <a:r>
              <a:rPr lang="en-US" sz="2400" b="1" dirty="0"/>
              <a:t> </a:t>
            </a:r>
            <a:r>
              <a:rPr lang="en-US" sz="2400" b="1" dirty="0" smtClean="0"/>
              <a:t>; </a:t>
            </a:r>
            <a:r>
              <a:rPr lang="en-US" sz="2400" b="1" dirty="0" smtClean="0">
                <a:latin typeface="+mj-lt"/>
              </a:rPr>
              <a:t>for </a:t>
            </a:r>
            <a:r>
              <a:rPr lang="en-US" sz="2400" b="1" dirty="0">
                <a:latin typeface="+mj-lt"/>
              </a:rPr>
              <a:t>all n and </a:t>
            </a:r>
            <a:r>
              <a:rPr lang="en-US" sz="2400" b="1" i="1" dirty="0">
                <a:latin typeface="+mj-lt"/>
              </a:rPr>
              <a:t>on every sample </a:t>
            </a:r>
            <a:r>
              <a:rPr lang="en-US" sz="2400" b="1" i="1" dirty="0" smtClean="0">
                <a:latin typeface="+mj-lt"/>
              </a:rPr>
              <a:t>path</a:t>
            </a:r>
            <a:endParaRPr lang="en-US" sz="2400" b="1" i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4509120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does this help?  </a:t>
            </a:r>
          </a:p>
          <a:p>
            <a:r>
              <a:rPr lang="en-US" sz="2800" b="1" dirty="0" smtClean="0"/>
              <a:t>We don’t know the first thing about </a:t>
            </a:r>
            <a:r>
              <a:rPr lang="en-US" sz="2800" b="1" dirty="0" smtClean="0">
                <a:solidFill>
                  <a:srgbClr val="AC0056"/>
                </a:solidFill>
              </a:rPr>
              <a:t>P</a:t>
            </a:r>
            <a:r>
              <a:rPr lang="en-US" sz="2800" b="1" dirty="0" smtClean="0"/>
              <a:t>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1594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Great Day </a:t>
            </a:r>
            <a:endParaRPr lang="en-US" dirty="0" smtClean="0"/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dirty="0">
                <a:latin typeface="+mj-lt"/>
              </a:rPr>
              <a:t>As a graduate student, one of the greatest things that can happen is the following:</a:t>
            </a:r>
            <a:endParaRPr lang="en-US" sz="2800" b="1" dirty="0">
              <a:solidFill>
                <a:schemeClr val="accent2"/>
              </a:solidFill>
              <a:latin typeface="+mj-lt"/>
            </a:endParaRP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chemeClr val="accent2"/>
                </a:solidFill>
                <a:latin typeface="+mj-lt"/>
              </a:rPr>
              <a:t>Student: “I can prove that XXX is true!”</a:t>
            </a: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Advisor: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“That can’t </a:t>
            </a:r>
            <a:r>
              <a:rPr lang="en-US" sz="2800" b="1" smtClean="0">
                <a:solidFill>
                  <a:srgbClr val="FF0000"/>
                </a:solidFill>
                <a:latin typeface="+mj-lt"/>
              </a:rPr>
              <a:t>be right,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everyone knows YYY is true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.”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chemeClr val="accent2"/>
                </a:solidFill>
                <a:latin typeface="+mj-lt"/>
              </a:rPr>
              <a:t>Student: 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“I </a:t>
            </a:r>
            <a:r>
              <a:rPr lang="en-US" sz="2800" b="1" dirty="0">
                <a:solidFill>
                  <a:schemeClr val="accent2"/>
                </a:solidFill>
                <a:latin typeface="+mj-lt"/>
              </a:rPr>
              <a:t>know, but I can </a:t>
            </a:r>
            <a:r>
              <a:rPr lang="en-US" sz="2800" b="1" i="1" u="sng" dirty="0">
                <a:solidFill>
                  <a:schemeClr val="accent2"/>
                </a:solidFill>
                <a:latin typeface="+mj-lt"/>
              </a:rPr>
              <a:t>prove</a:t>
            </a:r>
            <a:r>
              <a:rPr lang="en-US" sz="2800" b="1" dirty="0">
                <a:solidFill>
                  <a:schemeClr val="accent2"/>
                </a:solidFill>
                <a:latin typeface="+mj-lt"/>
              </a:rPr>
              <a:t> it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.”</a:t>
            </a:r>
            <a:endParaRPr lang="en-US" sz="2800" b="1" dirty="0">
              <a:solidFill>
                <a:schemeClr val="accent2"/>
              </a:solidFill>
              <a:latin typeface="+mj-lt"/>
            </a:endParaRP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Advisor: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“There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must be a bug, show me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.”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b="1" dirty="0">
                <a:latin typeface="+mj-lt"/>
              </a:rPr>
              <a:t>Time passes...</a:t>
            </a: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Advisor: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“Huh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, you are right, XXX is true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!”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514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57528" y="6309320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20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is E[P</a:t>
            </a:r>
            <a:r>
              <a:rPr lang="en-US" baseline="30000" dirty="0" smtClean="0"/>
              <a:t>2</a:t>
            </a:r>
            <a:r>
              <a:rPr lang="en-US" dirty="0" smtClean="0"/>
              <a:t>] Finite?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</a:rPr>
              <a:t>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P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] =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min{S,U}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>
                <a:latin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</a:rPr>
              <a:t>=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min{S,U}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3/2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min{S,U}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1/2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>
                <a:latin typeface="Times New Roman" pitchFamily="18" charset="0"/>
              </a:rPr>
              <a:t>	</a:t>
            </a:r>
            <a:r>
              <a:rPr lang="en-US" sz="2800" b="1" u="sng" dirty="0" smtClean="0">
                <a:latin typeface="Times New Roman" pitchFamily="18" charset="0"/>
              </a:rPr>
              <a:t>&lt;</a:t>
            </a:r>
            <a:r>
              <a:rPr lang="en-US" sz="2800" b="1" dirty="0" smtClean="0">
                <a:latin typeface="Times New Roman" pitchFamily="18" charset="0"/>
              </a:rPr>
              <a:t>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3/2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U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1/2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</a:rPr>
              <a:t>	=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3/2</a:t>
            </a:r>
            <a:r>
              <a:rPr lang="en-US" sz="2800" b="1" dirty="0" smtClean="0">
                <a:latin typeface="Times New Roman" pitchFamily="18" charset="0"/>
              </a:rPr>
              <a:t>]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U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1/2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b="1" u="sng" dirty="0"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</a:rPr>
              <a:t>And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U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1/2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</a:rPr>
              <a:t>&lt;</a:t>
            </a:r>
            <a:r>
              <a:rPr lang="en-US" sz="2800" b="1" dirty="0" smtClean="0">
                <a:latin typeface="Times New Roman" pitchFamily="18" charset="0"/>
              </a:rPr>
              <a:t> E[W</a:t>
            </a:r>
            <a:r>
              <a:rPr lang="en-US" sz="2800" b="1" baseline="30000" dirty="0" smtClean="0">
                <a:latin typeface="Times New Roman" pitchFamily="18" charset="0"/>
              </a:rPr>
              <a:t>1/2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</a:rPr>
              <a:t>And E[W</a:t>
            </a:r>
            <a:r>
              <a:rPr lang="en-US" sz="2800" b="1" baseline="30000" dirty="0" smtClean="0">
                <a:latin typeface="Times New Roman" pitchFamily="18" charset="0"/>
              </a:rPr>
              <a:t>1/2</a:t>
            </a:r>
            <a:r>
              <a:rPr lang="en-US" sz="2800" b="1" dirty="0" smtClean="0">
                <a:latin typeface="Times New Roman" pitchFamily="18" charset="0"/>
              </a:rPr>
              <a:t>] is finite </a:t>
            </a:r>
            <a:r>
              <a:rPr lang="en-US" sz="2800" b="1" dirty="0" err="1" smtClean="0">
                <a:latin typeface="Times New Roman" pitchFamily="18" charset="0"/>
              </a:rPr>
              <a:t>iff</a:t>
            </a:r>
            <a:r>
              <a:rPr lang="en-US" sz="2800" b="1" dirty="0" smtClean="0">
                <a:latin typeface="Times New Roman" pitchFamily="18" charset="0"/>
              </a:rPr>
              <a:t>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3/2</a:t>
            </a:r>
            <a:r>
              <a:rPr lang="en-US" sz="2800" b="1" dirty="0" smtClean="0">
                <a:latin typeface="Times New Roman" pitchFamily="18" charset="0"/>
              </a:rPr>
              <a:t>] (K&amp;W, 1956)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5524" y="5301208"/>
            <a:ext cx="7491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So for a GI/GI/2 queue, E[</a:t>
            </a:r>
            <a:r>
              <a:rPr lang="en-US" sz="2400" b="1" dirty="0" smtClean="0">
                <a:solidFill>
                  <a:srgbClr val="AC0056"/>
                </a:solidFill>
              </a:rPr>
              <a:t>P</a:t>
            </a:r>
            <a:r>
              <a:rPr lang="en-US" sz="2400" b="1" baseline="30000" dirty="0" smtClean="0">
                <a:solidFill>
                  <a:srgbClr val="AC0056"/>
                </a:solidFill>
              </a:rPr>
              <a:t>2</a:t>
            </a:r>
            <a:r>
              <a:rPr lang="en-US" sz="2400" b="1" dirty="0" smtClean="0"/>
              <a:t>] is finite if E[</a:t>
            </a:r>
            <a:r>
              <a:rPr lang="en-US" sz="2400" b="1" dirty="0" smtClean="0">
                <a:solidFill>
                  <a:srgbClr val="AC0056"/>
                </a:solidFill>
              </a:rPr>
              <a:t>S</a:t>
            </a:r>
            <a:r>
              <a:rPr lang="en-US" sz="2400" b="1" baseline="30000" dirty="0" smtClean="0">
                <a:solidFill>
                  <a:srgbClr val="AC0056"/>
                </a:solidFill>
              </a:rPr>
              <a:t>3/2</a:t>
            </a:r>
            <a:r>
              <a:rPr lang="en-US" sz="2400" b="1" dirty="0" smtClean="0"/>
              <a:t>] is finite! </a:t>
            </a:r>
            <a:endParaRPr lang="en-US" sz="2400" b="1" dirty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364088" y="2008014"/>
            <a:ext cx="3093423" cy="691291"/>
          </a:xfrm>
          <a:prstGeom prst="wedgeRoundRectCallout">
            <a:avLst>
              <a:gd name="adj1" fmla="val -126247"/>
              <a:gd name="adj2" fmla="val 84408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BA005D"/>
                </a:solidFill>
                <a:effectLst/>
              </a:rPr>
              <a:t>S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is independent of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BA005D"/>
                </a:solidFill>
                <a:effectLst/>
              </a:rPr>
              <a:t>U</a:t>
            </a:r>
            <a:endParaRPr kumimoji="0" lang="en-US" sz="2200" b="1" i="0" u="none" strike="noStrike" cap="none" normalizeH="0" dirty="0" smtClean="0">
              <a:ln>
                <a:noFill/>
              </a:ln>
              <a:solidFill>
                <a:srgbClr val="BA005D"/>
              </a:solidFill>
              <a:effectLst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516488" y="3006544"/>
            <a:ext cx="3093423" cy="691291"/>
          </a:xfrm>
          <a:prstGeom prst="wedgeRoundRectCallout">
            <a:avLst>
              <a:gd name="adj1" fmla="val -120596"/>
              <a:gd name="adj2" fmla="val 86353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</a:rPr>
              <a:t>W is the total work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</a:rPr>
              <a:t>in system</a:t>
            </a:r>
            <a:endParaRPr kumimoji="0" lang="en-US" sz="2200" b="1" i="0" u="none" strike="noStrike" cap="none" normalizeH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32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8" grpId="1" animBg="1"/>
      <p:bldP spid="9" grpId="0" animBg="1"/>
      <p:bldP spid="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57528" y="6309320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21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about Negative Drift?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marL="5715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</a:rPr>
              <a:t>E[</a:t>
            </a:r>
            <a:r>
              <a:rPr lang="en-US" sz="2800" b="1" dirty="0" err="1" smtClean="0">
                <a:latin typeface="Times New Roman" pitchFamily="18" charset="0"/>
              </a:rPr>
              <a:t>X</a:t>
            </a:r>
            <a:r>
              <a:rPr lang="en-US" sz="2800" b="1" baseline="-25000" dirty="0" err="1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]  = E[</a:t>
            </a:r>
            <a:r>
              <a:rPr lang="en-US" sz="2800" b="1" dirty="0" err="1">
                <a:solidFill>
                  <a:srgbClr val="AC0056"/>
                </a:solidFill>
                <a:latin typeface="Times New Roman" pitchFamily="18" charset="0"/>
              </a:rPr>
              <a:t>P</a:t>
            </a:r>
            <a:r>
              <a:rPr lang="en-US" sz="28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] - E[</a:t>
            </a:r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  <a:endParaRPr lang="en-US" sz="2800" b="1" dirty="0">
              <a:latin typeface="Times New Roman" pitchFamily="18" charset="0"/>
            </a:endParaRPr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</a:rPr>
              <a:t>	  =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min{</a:t>
            </a:r>
            <a:r>
              <a:rPr lang="en-US" sz="28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AC0056"/>
                </a:solidFill>
                <a:latin typeface="Times New Roman" pitchFamily="18" charset="0"/>
              </a:rPr>
              <a:t>,U</a:t>
            </a:r>
            <a:r>
              <a:rPr lang="en-US" sz="28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}</a:t>
            </a:r>
            <a:r>
              <a:rPr lang="en-US" sz="2800" b="1" dirty="0" smtClean="0">
                <a:latin typeface="Times New Roman" pitchFamily="18" charset="0"/>
              </a:rPr>
              <a:t>] - E[</a:t>
            </a:r>
            <a:r>
              <a:rPr lang="en-US" sz="28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en-US" sz="2800" b="1" dirty="0">
                <a:latin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</a:rPr>
              <a:t>  </a:t>
            </a:r>
            <a:r>
              <a:rPr lang="en-US" sz="2800" b="1" u="sng" dirty="0" smtClean="0">
                <a:latin typeface="Times New Roman" pitchFamily="18" charset="0"/>
              </a:rPr>
              <a:t>&lt;</a:t>
            </a:r>
            <a:r>
              <a:rPr lang="en-US" sz="2800" b="1" dirty="0" smtClean="0">
                <a:latin typeface="Times New Roman" pitchFamily="18" charset="0"/>
              </a:rPr>
              <a:t> E[</a:t>
            </a:r>
            <a:r>
              <a:rPr lang="en-US" sz="28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] - E[</a:t>
            </a:r>
            <a:r>
              <a:rPr lang="en-US" sz="28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en-US" sz="2800" b="1" dirty="0">
                <a:latin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</a:rPr>
              <a:t>  =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] - E[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Times New Roman" pitchFamily="18" charset="0"/>
            </a:endParaRPr>
          </a:p>
          <a:p>
            <a:pPr marL="57150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Times New Roman" pitchFamily="18" charset="0"/>
            </a:endParaRPr>
          </a:p>
          <a:p>
            <a:pPr marL="57150" indent="0" eaLnBrk="1" hangingPunct="1">
              <a:lnSpc>
                <a:spcPct val="90000"/>
              </a:lnSpc>
              <a:buNone/>
            </a:pPr>
            <a:endParaRPr lang="en-US" sz="2000" b="1" dirty="0" smtClean="0">
              <a:latin typeface="Times New Roman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364088" y="1471458"/>
            <a:ext cx="3600400" cy="2389590"/>
          </a:xfrm>
          <a:prstGeom prst="wedgeRoundRectCallout">
            <a:avLst>
              <a:gd name="adj1" fmla="val -125513"/>
              <a:gd name="adj2" fmla="val -3065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This seems like a really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weak bound, but is in fact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/>
              <a:t>t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he best we can do</a:t>
            </a:r>
            <a:r>
              <a:rPr lang="en-US" sz="2200" b="1" dirty="0" smtClean="0"/>
              <a:t>, since this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must hold on all sample paths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and for all n; </a:t>
            </a:r>
            <a:r>
              <a:rPr lang="en-US" sz="2200" b="1" dirty="0" smtClean="0">
                <a:solidFill>
                  <a:srgbClr val="AC0056"/>
                </a:solidFill>
              </a:rPr>
              <a:t>U</a:t>
            </a:r>
            <a:r>
              <a:rPr lang="en-US" sz="2200" b="1" baseline="-25000" dirty="0" smtClean="0">
                <a:solidFill>
                  <a:srgbClr val="AC0056"/>
                </a:solidFill>
              </a:rPr>
              <a:t>n</a:t>
            </a:r>
            <a:r>
              <a:rPr lang="en-US" sz="2200" b="1" dirty="0" smtClean="0"/>
              <a:t> could be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/>
              <a:t>a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rbitrarily large on a sample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path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414908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 have negative drift for all n on every sample path if </a:t>
            </a:r>
          </a:p>
          <a:p>
            <a:r>
              <a:rPr lang="en-US" sz="2400" b="1" dirty="0" smtClean="0"/>
              <a:t> E[</a:t>
            </a:r>
            <a:r>
              <a:rPr lang="en-US" sz="2400" b="1" dirty="0" smtClean="0">
                <a:solidFill>
                  <a:srgbClr val="AC0056"/>
                </a:solidFill>
              </a:rPr>
              <a:t>S</a:t>
            </a:r>
            <a:r>
              <a:rPr lang="en-US" sz="2400" b="1" dirty="0" smtClean="0"/>
              <a:t>] &lt; E[</a:t>
            </a:r>
            <a:r>
              <a:rPr lang="en-US" sz="2400" b="1" dirty="0" smtClean="0">
                <a:solidFill>
                  <a:srgbClr val="009900"/>
                </a:solidFill>
              </a:rPr>
              <a:t>T</a:t>
            </a:r>
            <a:r>
              <a:rPr lang="en-US" sz="2400" b="1" dirty="0" smtClean="0"/>
              <a:t>] </a:t>
            </a:r>
            <a:r>
              <a:rPr lang="en-US" sz="2400" b="1" dirty="0"/>
              <a:t>(</a:t>
            </a:r>
            <a:r>
              <a:rPr lang="en-US" sz="2400" b="1" dirty="0" smtClean="0">
                <a:latin typeface="Symbol" pitchFamily="18" charset="2"/>
              </a:rPr>
              <a:t>r </a:t>
            </a:r>
            <a:r>
              <a:rPr lang="en-US" sz="2400" b="1" dirty="0" smtClean="0">
                <a:latin typeface="+mj-lt"/>
              </a:rPr>
              <a:t>&lt; ½)</a:t>
            </a:r>
          </a:p>
          <a:p>
            <a:r>
              <a:rPr lang="en-US" sz="2400" b="1" dirty="0">
                <a:latin typeface="+mj-lt"/>
              </a:rPr>
              <a:t>b</a:t>
            </a:r>
            <a:r>
              <a:rPr lang="en-US" sz="2400" b="1" dirty="0" smtClean="0">
                <a:latin typeface="+mj-lt"/>
              </a:rPr>
              <a:t>ut not otherwise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259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22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Finite Mean Delay in GI/GI/2 (I)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</a:rPr>
              <a:t>So it appears that: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Finite E[</a:t>
            </a:r>
            <a:r>
              <a:rPr lang="en-US" sz="28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990000"/>
                </a:solidFill>
                <a:latin typeface="Times New Roman" pitchFamily="18" charset="0"/>
              </a:rPr>
              <a:t>3/2</a:t>
            </a:r>
            <a:r>
              <a:rPr lang="en-US" sz="2800" b="1" dirty="0" smtClean="0">
                <a:latin typeface="Times New Roman" pitchFamily="18" charset="0"/>
              </a:rPr>
              <a:t>] </a:t>
            </a:r>
            <a:r>
              <a:rPr lang="en-US" sz="2800" b="1" i="1" dirty="0" smtClean="0">
                <a:latin typeface="Times New Roman" pitchFamily="18" charset="0"/>
              </a:rPr>
              <a:t>is </a:t>
            </a:r>
            <a:r>
              <a:rPr lang="en-US" sz="2800" b="1" dirty="0" smtClean="0">
                <a:latin typeface="Times New Roman" pitchFamily="18" charset="0"/>
              </a:rPr>
              <a:t>sufficient for finite mean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  <a:r>
              <a:rPr lang="en-US" sz="2800" b="1" dirty="0" smtClean="0">
                <a:latin typeface="Times New Roman" pitchFamily="18" charset="0"/>
              </a:rPr>
              <a:t> in GI/GI/2 queues if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] &lt; E[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Finite E[</a:t>
            </a:r>
            <a:r>
              <a:rPr lang="en-US" sz="28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990000"/>
                </a:solidFill>
                <a:latin typeface="Times New Roman" pitchFamily="18" charset="0"/>
              </a:rPr>
              <a:t>3/2</a:t>
            </a:r>
            <a:r>
              <a:rPr lang="en-US" sz="2800" b="1" dirty="0" smtClean="0">
                <a:latin typeface="Times New Roman" pitchFamily="18" charset="0"/>
              </a:rPr>
              <a:t>] </a:t>
            </a:r>
            <a:r>
              <a:rPr lang="en-US" sz="2800" b="1" i="1" dirty="0" smtClean="0">
                <a:latin typeface="Times New Roman" pitchFamily="18" charset="0"/>
              </a:rPr>
              <a:t>is not </a:t>
            </a:r>
            <a:r>
              <a:rPr lang="en-US" sz="2800" b="1" dirty="0" smtClean="0">
                <a:latin typeface="Times New Roman" pitchFamily="18" charset="0"/>
              </a:rPr>
              <a:t>sufficient for finite mean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  <a:r>
              <a:rPr lang="en-US" sz="2800" b="1" dirty="0" smtClean="0">
                <a:latin typeface="Times New Roman" pitchFamily="18" charset="0"/>
              </a:rPr>
              <a:t> in GI/GI/2 queues if E[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] &lt;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] &lt; 2E[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  <a:endParaRPr lang="en-US" sz="2800" b="1" i="1" u="sng" baseline="300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2800" b="1" dirty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486916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Does this make sense?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566124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YES!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23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44463"/>
            <a:ext cx="7452320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 Finite Mean Delay in GI/GI/2 (II)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i="1" u="sng" dirty="0" smtClean="0">
                <a:latin typeface="Times New Roman" pitchFamily="18" charset="0"/>
              </a:rPr>
              <a:t>The inspection paradox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</a:rPr>
              <a:t>If an arriving job “sees” a job in service, this job has mean remaining size on the order of E[</a:t>
            </a:r>
            <a:r>
              <a:rPr lang="en-US" sz="28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9900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</a:rPr>
              <a:t>The mean time this job has been </a:t>
            </a:r>
            <a:r>
              <a:rPr lang="en-US" b="1" u="sng" dirty="0" smtClean="0">
                <a:latin typeface="Times New Roman" pitchFamily="18" charset="0"/>
              </a:rPr>
              <a:t>in service</a:t>
            </a:r>
            <a:r>
              <a:rPr lang="en-US" b="1" dirty="0" smtClean="0">
                <a:latin typeface="Times New Roman" pitchFamily="18" charset="0"/>
              </a:rPr>
              <a:t> also is on the order of </a:t>
            </a:r>
            <a:r>
              <a:rPr lang="en-US" b="1" dirty="0">
                <a:latin typeface="Times New Roman" pitchFamily="18" charset="0"/>
              </a:rPr>
              <a:t>E[</a:t>
            </a:r>
            <a:r>
              <a:rPr lang="en-US" b="1" dirty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b="1" baseline="30000" dirty="0">
                <a:solidFill>
                  <a:srgbClr val="990000"/>
                </a:solidFill>
                <a:latin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</a:rPr>
              <a:t>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</a:rPr>
              <a:t>The key question is what has been going on </a:t>
            </a:r>
            <a:r>
              <a:rPr lang="en-US" sz="2800" b="1" i="1" dirty="0" smtClean="0">
                <a:latin typeface="Times New Roman" pitchFamily="18" charset="0"/>
              </a:rPr>
              <a:t>while </a:t>
            </a:r>
            <a:r>
              <a:rPr lang="en-US" sz="2800" b="1" dirty="0" smtClean="0">
                <a:latin typeface="Times New Roman" pitchFamily="18" charset="0"/>
              </a:rPr>
              <a:t>this long job has been in service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Times New Roman" pitchFamily="18" charset="0"/>
            </a:endParaRPr>
          </a:p>
          <a:p>
            <a:pPr lvl="2" eaLnBrk="1" hangingPunct="1"/>
            <a:endParaRPr lang="en-US" sz="2000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221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24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44463"/>
            <a:ext cx="7452320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 Finite Mean Delay in GI/GI/2 (III)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f E[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] &lt;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] &lt; 2E[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]: </a:t>
            </a:r>
            <a:endParaRPr lang="en-US" sz="2800" b="1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</a:rPr>
              <a:t>While a single extremely large job is in service the remaining server cannot keep up with the workload, and the system “crashes”</a:t>
            </a:r>
          </a:p>
          <a:p>
            <a:pPr eaLnBrk="1" hangingPunct="1">
              <a:lnSpc>
                <a:spcPct val="90000"/>
              </a:lnSpc>
            </a:pPr>
            <a:endParaRPr lang="en-US" b="1" i="1" u="sng" baseline="300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If E[</a:t>
            </a:r>
            <a:r>
              <a:rPr lang="en-US" sz="28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] &lt; E[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]: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</a:rPr>
              <a:t>A</a:t>
            </a:r>
            <a:r>
              <a:rPr lang="en-US" b="1" dirty="0" smtClean="0">
                <a:latin typeface="Times New Roman" pitchFamily="18" charset="0"/>
              </a:rPr>
              <a:t> single extremely large job is not typically enough to crash the system – the remaining server can keep up with the workload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</a:rPr>
              <a:t>It takes </a:t>
            </a:r>
            <a:r>
              <a:rPr lang="en-US" b="1" i="1" dirty="0" smtClean="0">
                <a:latin typeface="Times New Roman" pitchFamily="18" charset="0"/>
              </a:rPr>
              <a:t>two</a:t>
            </a:r>
            <a:r>
              <a:rPr lang="en-US" b="1" dirty="0" smtClean="0">
                <a:latin typeface="Times New Roman" pitchFamily="18" charset="0"/>
              </a:rPr>
              <a:t> extremely large jobs to crash the system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b="1" i="1" u="sng" baseline="30000" dirty="0" smtClean="0">
              <a:latin typeface="Times New Roman" pitchFamily="18" charset="0"/>
            </a:endParaRPr>
          </a:p>
          <a:p>
            <a:pPr marL="57150" indent="0" eaLnBrk="1" hangingPunct="1">
              <a:buNone/>
            </a:pPr>
            <a:endParaRPr lang="en-US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426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25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44463"/>
            <a:ext cx="7452320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 Redefining </a:t>
            </a:r>
            <a:r>
              <a:rPr lang="en-US" dirty="0" smtClean="0">
                <a:latin typeface="Symbol" pitchFamily="18" charset="2"/>
              </a:rPr>
              <a:t>r</a:t>
            </a:r>
            <a:endParaRPr lang="en-US" dirty="0" smtClean="0"/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020997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+mj-lt"/>
              </a:rPr>
              <a:t>For a k-server queue </a:t>
            </a:r>
            <a:r>
              <a:rPr lang="en-US" sz="2800" b="1" dirty="0" smtClean="0">
                <a:latin typeface="Symbol" pitchFamily="18" charset="2"/>
              </a:rPr>
              <a:t>r </a:t>
            </a:r>
            <a:r>
              <a:rPr lang="en-US" sz="2800" b="1" dirty="0" smtClean="0">
                <a:latin typeface="+mj-lt"/>
              </a:rPr>
              <a:t>is traditionally defined as </a:t>
            </a:r>
            <a:r>
              <a:rPr lang="en-US" sz="2800" b="1" dirty="0" smtClean="0">
                <a:latin typeface="Symbol" pitchFamily="18" charset="2"/>
              </a:rPr>
              <a:t>r =</a:t>
            </a:r>
            <a:r>
              <a:rPr lang="en-US" sz="2800" b="1" dirty="0" smtClean="0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sz="2800" b="1" dirty="0" smtClean="0">
                <a:latin typeface="Symbol" pitchFamily="18" charset="2"/>
              </a:rPr>
              <a:t>/ </a:t>
            </a:r>
            <a:r>
              <a:rPr lang="en-US" sz="2800" b="1" dirty="0"/>
              <a:t>k</a:t>
            </a:r>
            <a:r>
              <a:rPr lang="en-US" sz="2800" b="1" dirty="0" smtClean="0">
                <a:solidFill>
                  <a:srgbClr val="990000"/>
                </a:solidFill>
                <a:latin typeface="Symbol" pitchFamily="18" charset="2"/>
              </a:rPr>
              <a:t>m</a:t>
            </a:r>
            <a:r>
              <a:rPr lang="en-US" sz="2800" b="1" dirty="0" smtClean="0">
                <a:latin typeface="Symbol" pitchFamily="18" charset="2"/>
              </a:rPr>
              <a:t>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400" b="1" dirty="0" smtClean="0">
                <a:latin typeface="+mj-lt"/>
              </a:rPr>
              <a:t>			</a:t>
            </a:r>
            <a:r>
              <a:rPr lang="en-US" b="1" dirty="0" smtClean="0">
                <a:latin typeface="+mj-lt"/>
              </a:rPr>
              <a:t>This is </a:t>
            </a:r>
            <a:r>
              <a:rPr lang="en-US" b="1" u="sng" dirty="0" smtClean="0">
                <a:solidFill>
                  <a:srgbClr val="FF0000"/>
                </a:solidFill>
                <a:latin typeface="+mj-lt"/>
              </a:rPr>
              <a:t>WRONG!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400" b="1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If instead </a:t>
            </a:r>
            <a:r>
              <a:rPr lang="en-US" sz="2800" b="1" dirty="0" smtClean="0">
                <a:latin typeface="Symbol" pitchFamily="18" charset="2"/>
              </a:rPr>
              <a:t>r =</a:t>
            </a:r>
            <a:r>
              <a:rPr lang="en-US" sz="2800" b="1" dirty="0" smtClean="0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sz="2800" b="1" dirty="0" smtClean="0">
                <a:latin typeface="Symbol" pitchFamily="18" charset="2"/>
              </a:rPr>
              <a:t>/</a:t>
            </a:r>
            <a:r>
              <a:rPr lang="en-US" sz="2800" b="1" dirty="0" smtClean="0">
                <a:solidFill>
                  <a:srgbClr val="990000"/>
                </a:solidFill>
                <a:latin typeface="Symbol" pitchFamily="18" charset="2"/>
              </a:rPr>
              <a:t>m</a:t>
            </a:r>
            <a:r>
              <a:rPr lang="en-US" sz="2800" b="1" dirty="0" smtClean="0">
                <a:latin typeface="Symbol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</a:t>
            </a:r>
            <a:r>
              <a:rPr lang="en-US" sz="24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dirty="0" smtClean="0">
                <a:latin typeface="Times New Roman" pitchFamily="18" charset="0"/>
              </a:rPr>
              <a:t>] &lt; E[</a:t>
            </a: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] means </a:t>
            </a:r>
            <a:r>
              <a:rPr lang="en-US" sz="2400" b="1" dirty="0" smtClean="0">
                <a:latin typeface="Symbol" pitchFamily="18" charset="2"/>
              </a:rPr>
              <a:t>r&lt;1, </a:t>
            </a:r>
            <a:r>
              <a:rPr lang="en-US" sz="2400" b="1" dirty="0" smtClean="0">
                <a:latin typeface="+mj-lt"/>
              </a:rPr>
              <a:t>and we have a “spare server” to absorb the workload if a long job arrives</a:t>
            </a:r>
            <a:endParaRPr lang="en-US" sz="2400" b="1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</a:t>
            </a: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] &lt; E[</a:t>
            </a:r>
            <a:r>
              <a:rPr lang="en-US" sz="24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dirty="0" smtClean="0">
                <a:latin typeface="Times New Roman" pitchFamily="18" charset="0"/>
              </a:rPr>
              <a:t>] &lt; 2E[</a:t>
            </a: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] means 1&lt;</a:t>
            </a:r>
            <a:r>
              <a:rPr lang="en-US" sz="2400" b="1" dirty="0" smtClean="0">
                <a:latin typeface="Symbol" pitchFamily="18" charset="2"/>
              </a:rPr>
              <a:t>r&lt;2, </a:t>
            </a:r>
            <a:r>
              <a:rPr lang="en-US" sz="2400" b="1" dirty="0" smtClean="0">
                <a:latin typeface="+mj-lt"/>
              </a:rPr>
              <a:t>and we have no spare capacity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03648" y="5336166"/>
            <a:ext cx="676875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latin typeface="Symbol" pitchFamily="18" charset="2"/>
              </a:rPr>
              <a:t>r =</a:t>
            </a:r>
            <a:r>
              <a:rPr lang="en-US" sz="2400" b="1" dirty="0" smtClean="0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sz="2400" b="1" dirty="0" smtClean="0">
                <a:latin typeface="Symbol" pitchFamily="18" charset="2"/>
              </a:rPr>
              <a:t>/</a:t>
            </a:r>
            <a:r>
              <a:rPr lang="en-US" sz="2400" b="1" dirty="0" smtClean="0">
                <a:solidFill>
                  <a:srgbClr val="990000"/>
                </a:solidFill>
                <a:latin typeface="Symbol" pitchFamily="18" charset="2"/>
              </a:rPr>
              <a:t>m </a:t>
            </a:r>
            <a:r>
              <a:rPr lang="en-US" sz="2400" b="1" dirty="0"/>
              <a:t>denotes the number of servers needed to handle the mean load on the </a:t>
            </a:r>
            <a:r>
              <a:rPr lang="en-US" sz="2400" b="1" dirty="0" smtClean="0"/>
              <a:t>system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9446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26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What about GI/GI/3?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628800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 smtClean="0"/>
              <a:t>If 2&lt;</a:t>
            </a:r>
            <a:r>
              <a:rPr lang="en-US" sz="2800" b="1" dirty="0" smtClean="0">
                <a:latin typeface="Symbol" pitchFamily="18" charset="2"/>
              </a:rPr>
              <a:t>r</a:t>
            </a:r>
            <a:r>
              <a:rPr lang="en-US" sz="2800" b="1" dirty="0" smtClean="0">
                <a:latin typeface="+mj-lt"/>
              </a:rPr>
              <a:t>&lt;3 (no spare servers):</a:t>
            </a:r>
            <a:endParaRPr lang="en-US" sz="2800" b="1" dirty="0" smtClean="0"/>
          </a:p>
          <a:p>
            <a:pPr lvl="1" algn="l"/>
            <a:r>
              <a:rPr lang="en-US" sz="2800" b="1" dirty="0" smtClean="0">
                <a:latin typeface="+mj-lt"/>
              </a:rPr>
              <a:t>		E[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D</a:t>
            </a:r>
            <a:r>
              <a:rPr lang="en-US" sz="2800" b="1" dirty="0" smtClean="0">
                <a:latin typeface="+mj-lt"/>
              </a:rPr>
              <a:t>] is finite if E[</a:t>
            </a:r>
            <a:r>
              <a:rPr lang="en-US" sz="2800" b="1" dirty="0" smtClean="0">
                <a:solidFill>
                  <a:srgbClr val="AC0056"/>
                </a:solidFill>
                <a:latin typeface="+mj-lt"/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  <a:latin typeface="+mj-lt"/>
              </a:rPr>
              <a:t>2</a:t>
            </a:r>
            <a:r>
              <a:rPr lang="en-US" sz="2800" b="1" dirty="0" smtClean="0">
                <a:latin typeface="+mj-lt"/>
              </a:rPr>
              <a:t>] is finite</a:t>
            </a:r>
          </a:p>
          <a:p>
            <a:pPr lvl="1" algn="l"/>
            <a:endParaRPr lang="en-US" sz="2800" b="1" dirty="0" smtClean="0">
              <a:latin typeface="+mj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/>
              <a:t>If </a:t>
            </a:r>
            <a:r>
              <a:rPr lang="en-US" sz="2800" b="1" dirty="0" smtClean="0"/>
              <a:t>1&lt;</a:t>
            </a:r>
            <a:r>
              <a:rPr lang="en-US" sz="2800" b="1" dirty="0" smtClean="0">
                <a:latin typeface="Symbol" pitchFamily="18" charset="2"/>
              </a:rPr>
              <a:t>r</a:t>
            </a:r>
            <a:r>
              <a:rPr lang="en-US" sz="2800" b="1" dirty="0" smtClean="0"/>
              <a:t>&lt;2 (one </a:t>
            </a:r>
            <a:r>
              <a:rPr lang="en-US" sz="2800" b="1" dirty="0"/>
              <a:t>spare </a:t>
            </a:r>
            <a:r>
              <a:rPr lang="en-US" sz="2800" b="1" dirty="0" smtClean="0"/>
              <a:t>server):</a:t>
            </a:r>
            <a:endParaRPr lang="en-US" sz="2800" b="1" dirty="0"/>
          </a:p>
          <a:p>
            <a:pPr lvl="1" algn="l"/>
            <a:r>
              <a:rPr lang="en-US" sz="2800" b="1" dirty="0" smtClean="0"/>
              <a:t>		E[</a:t>
            </a:r>
            <a:r>
              <a:rPr lang="en-US" sz="2800" b="1" dirty="0" smtClean="0">
                <a:solidFill>
                  <a:schemeClr val="accent2"/>
                </a:solidFill>
              </a:rPr>
              <a:t>D</a:t>
            </a:r>
            <a:r>
              <a:rPr lang="en-US" sz="2800" b="1" dirty="0"/>
              <a:t>] is finite if </a:t>
            </a:r>
            <a:r>
              <a:rPr lang="en-US" sz="2800" b="1" dirty="0" smtClean="0"/>
              <a:t>E[</a:t>
            </a:r>
            <a:r>
              <a:rPr lang="en-US" sz="2800" b="1" dirty="0" smtClean="0">
                <a:solidFill>
                  <a:srgbClr val="AC0056"/>
                </a:solidFill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</a:rPr>
              <a:t>3/2</a:t>
            </a:r>
            <a:r>
              <a:rPr lang="en-US" sz="2800" b="1" dirty="0"/>
              <a:t>] is </a:t>
            </a:r>
            <a:r>
              <a:rPr lang="en-US" sz="2800" b="1" dirty="0" smtClean="0"/>
              <a:t>finite</a:t>
            </a:r>
          </a:p>
          <a:p>
            <a:pPr lvl="1" algn="l"/>
            <a:endParaRPr lang="en-US" sz="2800" b="1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/>
              <a:t>If </a:t>
            </a:r>
            <a:r>
              <a:rPr lang="en-US" sz="2800" b="1" dirty="0" smtClean="0"/>
              <a:t>0&lt;</a:t>
            </a:r>
            <a:r>
              <a:rPr lang="en-US" sz="2800" b="1" dirty="0" smtClean="0">
                <a:latin typeface="Symbol" pitchFamily="18" charset="2"/>
              </a:rPr>
              <a:t>r</a:t>
            </a:r>
            <a:r>
              <a:rPr lang="en-US" sz="2800" b="1" dirty="0" smtClean="0"/>
              <a:t>&lt;1 (two </a:t>
            </a:r>
            <a:r>
              <a:rPr lang="en-US" sz="2800" b="1" dirty="0"/>
              <a:t>spare </a:t>
            </a:r>
            <a:r>
              <a:rPr lang="en-US" sz="2800" b="1" dirty="0" smtClean="0"/>
              <a:t>servers):</a:t>
            </a:r>
            <a:endParaRPr lang="en-US" sz="2800" b="1" dirty="0"/>
          </a:p>
          <a:p>
            <a:pPr lvl="1" algn="l"/>
            <a:r>
              <a:rPr lang="en-US" sz="2800" b="1" dirty="0"/>
              <a:t>		E[</a:t>
            </a:r>
            <a:r>
              <a:rPr lang="en-US" sz="2800" b="1" dirty="0">
                <a:solidFill>
                  <a:schemeClr val="accent2"/>
                </a:solidFill>
              </a:rPr>
              <a:t>D</a:t>
            </a:r>
            <a:r>
              <a:rPr lang="en-US" sz="2800" b="1" dirty="0"/>
              <a:t>] is finite if </a:t>
            </a:r>
            <a:r>
              <a:rPr lang="en-US" sz="2800" b="1" dirty="0" smtClean="0"/>
              <a:t>E[</a:t>
            </a:r>
            <a:r>
              <a:rPr lang="en-US" sz="2800" b="1" dirty="0" smtClean="0">
                <a:solidFill>
                  <a:srgbClr val="AC0056"/>
                </a:solidFill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</a:rPr>
              <a:t>4/3</a:t>
            </a:r>
            <a:r>
              <a:rPr lang="en-US" sz="2800" b="1" dirty="0" smtClean="0"/>
              <a:t>] </a:t>
            </a:r>
            <a:r>
              <a:rPr lang="en-US" sz="2800" b="1" dirty="0"/>
              <a:t>is finite</a:t>
            </a:r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774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27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What about GI/GI/k?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628800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 smtClean="0"/>
              <a:t>If k-1&lt;</a:t>
            </a:r>
            <a:r>
              <a:rPr lang="en-US" sz="2800" b="1" dirty="0" smtClean="0">
                <a:latin typeface="Symbol" pitchFamily="18" charset="2"/>
              </a:rPr>
              <a:t>r</a:t>
            </a:r>
            <a:r>
              <a:rPr lang="en-US" sz="2800" b="1" dirty="0" smtClean="0">
                <a:latin typeface="+mj-lt"/>
              </a:rPr>
              <a:t>&lt;k (no spare servers):</a:t>
            </a:r>
            <a:endParaRPr lang="en-US" sz="2800" b="1" dirty="0" smtClean="0"/>
          </a:p>
          <a:p>
            <a:pPr lvl="1" algn="l"/>
            <a:r>
              <a:rPr lang="en-US" sz="2800" b="1" dirty="0" smtClean="0">
                <a:latin typeface="+mj-lt"/>
              </a:rPr>
              <a:t>		E[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D</a:t>
            </a:r>
            <a:r>
              <a:rPr lang="en-US" sz="2800" b="1" dirty="0" smtClean="0">
                <a:latin typeface="+mj-lt"/>
              </a:rPr>
              <a:t>] is finite if E[</a:t>
            </a:r>
            <a:r>
              <a:rPr lang="en-US" sz="2800" b="1" dirty="0" smtClean="0">
                <a:solidFill>
                  <a:srgbClr val="AC0056"/>
                </a:solidFill>
                <a:latin typeface="+mj-lt"/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  <a:latin typeface="+mj-lt"/>
              </a:rPr>
              <a:t>2</a:t>
            </a:r>
            <a:r>
              <a:rPr lang="en-US" sz="2800" b="1" dirty="0" smtClean="0">
                <a:latin typeface="+mj-lt"/>
              </a:rPr>
              <a:t>] is finite</a:t>
            </a:r>
          </a:p>
          <a:p>
            <a:pPr lvl="1" algn="l"/>
            <a:endParaRPr lang="en-US" sz="2800" b="1" dirty="0" smtClean="0">
              <a:latin typeface="+mj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/>
              <a:t>If </a:t>
            </a:r>
            <a:r>
              <a:rPr lang="en-US" sz="2800" b="1" dirty="0" smtClean="0"/>
              <a:t>k-2&lt;</a:t>
            </a:r>
            <a:r>
              <a:rPr lang="en-US" sz="2800" b="1" dirty="0" smtClean="0">
                <a:latin typeface="Symbol" pitchFamily="18" charset="2"/>
              </a:rPr>
              <a:t>r</a:t>
            </a:r>
            <a:r>
              <a:rPr lang="en-US" sz="2800" b="1" dirty="0" smtClean="0"/>
              <a:t>&lt;k-1 (one </a:t>
            </a:r>
            <a:r>
              <a:rPr lang="en-US" sz="2800" b="1" dirty="0"/>
              <a:t>spare </a:t>
            </a:r>
            <a:r>
              <a:rPr lang="en-US" sz="2800" b="1" dirty="0" smtClean="0"/>
              <a:t>server):</a:t>
            </a:r>
            <a:endParaRPr lang="en-US" sz="2800" b="1" dirty="0"/>
          </a:p>
          <a:p>
            <a:pPr lvl="1" algn="l"/>
            <a:r>
              <a:rPr lang="en-US" sz="2800" b="1" dirty="0" smtClean="0"/>
              <a:t>		E[</a:t>
            </a:r>
            <a:r>
              <a:rPr lang="en-US" sz="2800" b="1" dirty="0" smtClean="0">
                <a:solidFill>
                  <a:schemeClr val="accent2"/>
                </a:solidFill>
              </a:rPr>
              <a:t>D</a:t>
            </a:r>
            <a:r>
              <a:rPr lang="en-US" sz="2800" b="1" dirty="0"/>
              <a:t>] is finite if </a:t>
            </a:r>
            <a:r>
              <a:rPr lang="en-US" sz="2800" b="1" dirty="0" smtClean="0"/>
              <a:t>E[</a:t>
            </a:r>
            <a:r>
              <a:rPr lang="en-US" sz="2800" b="1" dirty="0" smtClean="0">
                <a:solidFill>
                  <a:srgbClr val="AC0056"/>
                </a:solidFill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</a:rPr>
              <a:t>3/2</a:t>
            </a:r>
            <a:r>
              <a:rPr lang="en-US" sz="2800" b="1" dirty="0"/>
              <a:t>] is </a:t>
            </a:r>
            <a:r>
              <a:rPr lang="en-US" sz="2800" b="1" dirty="0" smtClean="0"/>
              <a:t>finite</a:t>
            </a:r>
          </a:p>
          <a:p>
            <a:pPr lvl="1" algn="l"/>
            <a:endParaRPr lang="en-US" sz="2800" b="1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/>
              <a:t>If </a:t>
            </a:r>
            <a:r>
              <a:rPr lang="en-US" sz="2800" b="1" dirty="0" smtClean="0"/>
              <a:t>j&lt;</a:t>
            </a:r>
            <a:r>
              <a:rPr lang="en-US" sz="2800" b="1" dirty="0" smtClean="0">
                <a:latin typeface="Symbol" pitchFamily="18" charset="2"/>
              </a:rPr>
              <a:t>r</a:t>
            </a:r>
            <a:r>
              <a:rPr lang="en-US" sz="2800" b="1" dirty="0" smtClean="0"/>
              <a:t>&lt;j+1 (k-j-1 </a:t>
            </a:r>
            <a:r>
              <a:rPr lang="en-US" sz="2800" b="1" dirty="0"/>
              <a:t>spare </a:t>
            </a:r>
            <a:r>
              <a:rPr lang="en-US" sz="2800" b="1" dirty="0" smtClean="0"/>
              <a:t>servers):</a:t>
            </a:r>
            <a:endParaRPr lang="en-US" sz="2800" b="1" dirty="0"/>
          </a:p>
          <a:p>
            <a:pPr lvl="1" algn="l"/>
            <a:r>
              <a:rPr lang="en-US" sz="2800" b="1" dirty="0"/>
              <a:t>		E[</a:t>
            </a:r>
            <a:r>
              <a:rPr lang="en-US" sz="2800" b="1" dirty="0">
                <a:solidFill>
                  <a:schemeClr val="accent2"/>
                </a:solidFill>
              </a:rPr>
              <a:t>D</a:t>
            </a:r>
            <a:r>
              <a:rPr lang="en-US" sz="2800" b="1" dirty="0"/>
              <a:t>] is finite if </a:t>
            </a:r>
            <a:r>
              <a:rPr lang="en-US" sz="2800" b="1" dirty="0" smtClean="0"/>
              <a:t>E[</a:t>
            </a:r>
            <a:r>
              <a:rPr lang="en-US" sz="2800" b="1" dirty="0" smtClean="0">
                <a:solidFill>
                  <a:srgbClr val="AC0056"/>
                </a:solidFill>
              </a:rPr>
              <a:t>S</a:t>
            </a:r>
            <a:r>
              <a:rPr lang="en-US" sz="2800" b="1" baseline="30000" dirty="0" smtClean="0">
                <a:solidFill>
                  <a:srgbClr val="AC0056"/>
                </a:solidFill>
              </a:rPr>
              <a:t>(k+1-j)/(k-j)</a:t>
            </a:r>
            <a:r>
              <a:rPr lang="en-US" sz="2800" b="1" dirty="0" smtClean="0"/>
              <a:t>] </a:t>
            </a:r>
            <a:r>
              <a:rPr lang="en-US" sz="2800" b="1" dirty="0"/>
              <a:t>is finite</a:t>
            </a:r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281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28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  Pictorially: Fixed Number of Spare Servers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971600" y="1412776"/>
            <a:ext cx="0" cy="3888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>
            <a:off x="971600" y="5301208"/>
            <a:ext cx="6768752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2827229" y="1556792"/>
            <a:ext cx="470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Requirement for finite mean </a:t>
            </a:r>
            <a:r>
              <a:rPr lang="en-US" sz="2400" b="1" dirty="0" smtClean="0">
                <a:solidFill>
                  <a:schemeClr val="accent2"/>
                </a:solidFill>
              </a:rPr>
              <a:t>delay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827584" y="465313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527501" y="4437112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827584" y="2627620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527501" y="2411596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215662"/>
            <a:ext cx="515975" cy="406803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2000" b="1" dirty="0" smtClean="0"/>
              <a:t>Moments of </a:t>
            </a:r>
            <a:r>
              <a:rPr lang="en-US" sz="2000" b="1" dirty="0" smtClean="0">
                <a:solidFill>
                  <a:srgbClr val="AC0056"/>
                </a:solidFill>
              </a:rPr>
              <a:t>S</a:t>
            </a:r>
            <a:endParaRPr lang="en-US" sz="1600" b="1" dirty="0">
              <a:solidFill>
                <a:srgbClr val="AC005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33468" y="572396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Servers</a:t>
            </a:r>
            <a:endParaRPr lang="en-US" sz="2000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61967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1031558" y="54452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33975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1835696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04778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2615733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 smtClean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695854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3203848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 smtClean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7440270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7244156" y="558924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∞</a:t>
            </a:r>
            <a:endParaRPr lang="en-US" sz="2400" dirty="0" smtClean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971600" y="2627620"/>
            <a:ext cx="647469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3" name="Flowchart: Connector 32"/>
          <p:cNvSpPr/>
          <p:nvPr/>
        </p:nvSpPr>
        <p:spPr bwMode="auto">
          <a:xfrm>
            <a:off x="7440270" y="2524254"/>
            <a:ext cx="208164" cy="184666"/>
          </a:xfrm>
          <a:prstGeom prst="flowChartConnector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Flowchart: Connector 35"/>
          <p:cNvSpPr/>
          <p:nvPr/>
        </p:nvSpPr>
        <p:spPr bwMode="auto">
          <a:xfrm>
            <a:off x="7388172" y="4612486"/>
            <a:ext cx="208164" cy="184666"/>
          </a:xfrm>
          <a:prstGeom prst="flowChartConnector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971600" y="2236802"/>
            <a:ext cx="6627095" cy="400110"/>
            <a:chOff x="971600" y="2837747"/>
            <a:chExt cx="6627095" cy="400110"/>
          </a:xfrm>
        </p:grpSpPr>
        <p:grpSp>
          <p:nvGrpSpPr>
            <p:cNvPr id="20" name="Group 19"/>
            <p:cNvGrpSpPr/>
            <p:nvPr/>
          </p:nvGrpSpPr>
          <p:grpSpPr>
            <a:xfrm>
              <a:off x="971600" y="3212976"/>
              <a:ext cx="6627095" cy="0"/>
              <a:chOff x="971600" y="3212976"/>
              <a:chExt cx="6627095" cy="0"/>
            </a:xfrm>
          </p:grpSpPr>
          <p:cxnSp>
            <p:nvCxnSpPr>
              <p:cNvPr id="37" name="Straight Connector 36"/>
              <p:cNvCxnSpPr/>
              <p:nvPr/>
            </p:nvCxnSpPr>
            <p:spPr bwMode="auto">
              <a:xfrm>
                <a:off x="971600" y="3212976"/>
                <a:ext cx="5544616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6516216" y="3212976"/>
                <a:ext cx="1082479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CC0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3" name="TextBox 22"/>
            <p:cNvSpPr txBox="1"/>
            <p:nvPr/>
          </p:nvSpPr>
          <p:spPr>
            <a:xfrm>
              <a:off x="2915816" y="2837747"/>
              <a:ext cx="37444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AC0056"/>
                  </a:solidFill>
                </a:rPr>
                <a:t>No spare servers</a:t>
              </a:r>
              <a:endParaRPr lang="en-US" sz="2000" b="1" dirty="0">
                <a:solidFill>
                  <a:srgbClr val="AC0056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61930" y="3275380"/>
            <a:ext cx="6627095" cy="400110"/>
            <a:chOff x="971600" y="2837747"/>
            <a:chExt cx="6627095" cy="400110"/>
          </a:xfrm>
        </p:grpSpPr>
        <p:grpSp>
          <p:nvGrpSpPr>
            <p:cNvPr id="44" name="Group 43"/>
            <p:cNvGrpSpPr/>
            <p:nvPr/>
          </p:nvGrpSpPr>
          <p:grpSpPr>
            <a:xfrm>
              <a:off x="971600" y="3212976"/>
              <a:ext cx="6627095" cy="0"/>
              <a:chOff x="971600" y="3212976"/>
              <a:chExt cx="6627095" cy="0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>
                <a:off x="971600" y="3212976"/>
                <a:ext cx="5544616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6516216" y="3212976"/>
                <a:ext cx="1082479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B0F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5" name="TextBox 44"/>
            <p:cNvSpPr txBox="1"/>
            <p:nvPr/>
          </p:nvSpPr>
          <p:spPr>
            <a:xfrm>
              <a:off x="2915816" y="2837747"/>
              <a:ext cx="37444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</a:rPr>
                <a:t>One spare server</a:t>
              </a:r>
              <a:endParaRPr lang="en-US" sz="2000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961930" y="3604965"/>
            <a:ext cx="6627095" cy="400110"/>
            <a:chOff x="971600" y="2837747"/>
            <a:chExt cx="6627095" cy="400110"/>
          </a:xfrm>
        </p:grpSpPr>
        <p:grpSp>
          <p:nvGrpSpPr>
            <p:cNvPr id="49" name="Group 48"/>
            <p:cNvGrpSpPr/>
            <p:nvPr/>
          </p:nvGrpSpPr>
          <p:grpSpPr>
            <a:xfrm>
              <a:off x="971600" y="3212976"/>
              <a:ext cx="6627095" cy="0"/>
              <a:chOff x="971600" y="3212976"/>
              <a:chExt cx="6627095" cy="0"/>
            </a:xfrm>
          </p:grpSpPr>
          <p:cxnSp>
            <p:nvCxnSpPr>
              <p:cNvPr id="51" name="Straight Connector 50"/>
              <p:cNvCxnSpPr/>
              <p:nvPr/>
            </p:nvCxnSpPr>
            <p:spPr bwMode="auto">
              <a:xfrm>
                <a:off x="971600" y="3212976"/>
                <a:ext cx="5544616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6516216" y="3212976"/>
                <a:ext cx="1082479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7030A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0" name="TextBox 49"/>
            <p:cNvSpPr txBox="1"/>
            <p:nvPr/>
          </p:nvSpPr>
          <p:spPr>
            <a:xfrm>
              <a:off x="2915816" y="2837747"/>
              <a:ext cx="37444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7030A0"/>
                  </a:solidFill>
                </a:rPr>
                <a:t>Two spare servers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49707" y="3443718"/>
            <a:ext cx="665909" cy="369332"/>
            <a:chOff x="449707" y="3443718"/>
            <a:chExt cx="665909" cy="369332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827584" y="3645024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449707" y="3443718"/>
              <a:ext cx="479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3/2</a:t>
              </a:r>
              <a:endParaRPr lang="en-US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24260" y="3774645"/>
            <a:ext cx="665909" cy="369332"/>
            <a:chOff x="449707" y="3443718"/>
            <a:chExt cx="665909" cy="369332"/>
          </a:xfrm>
        </p:grpSpPr>
        <p:cxnSp>
          <p:nvCxnSpPr>
            <p:cNvPr id="56" name="Straight Connector 55"/>
            <p:cNvCxnSpPr/>
            <p:nvPr/>
          </p:nvCxnSpPr>
          <p:spPr bwMode="auto">
            <a:xfrm>
              <a:off x="827584" y="3645024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7" name="TextBox 56"/>
            <p:cNvSpPr txBox="1"/>
            <p:nvPr/>
          </p:nvSpPr>
          <p:spPr>
            <a:xfrm>
              <a:off x="449707" y="3443718"/>
              <a:ext cx="479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4/3</a:t>
              </a:r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61930" y="4158695"/>
            <a:ext cx="6627095" cy="0"/>
            <a:chOff x="961930" y="4158695"/>
            <a:chExt cx="6627095" cy="0"/>
          </a:xfrm>
        </p:grpSpPr>
        <p:cxnSp>
          <p:nvCxnSpPr>
            <p:cNvPr id="63" name="Straight Connector 62"/>
            <p:cNvCxnSpPr/>
            <p:nvPr/>
          </p:nvCxnSpPr>
          <p:spPr bwMode="auto">
            <a:xfrm>
              <a:off x="961930" y="4158695"/>
              <a:ext cx="5544616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6506546" y="4158695"/>
              <a:ext cx="1082479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99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1430528" name="Group 1430527"/>
          <p:cNvGrpSpPr/>
          <p:nvPr/>
        </p:nvGrpSpPr>
        <p:grpSpPr>
          <a:xfrm>
            <a:off x="961930" y="4273910"/>
            <a:ext cx="6627095" cy="0"/>
            <a:chOff x="961930" y="4273910"/>
            <a:chExt cx="6627095" cy="0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961930" y="4273910"/>
              <a:ext cx="5544616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506546" y="4273910"/>
              <a:ext cx="1082479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99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1430529" name="Group 1430528"/>
          <p:cNvGrpSpPr/>
          <p:nvPr/>
        </p:nvGrpSpPr>
        <p:grpSpPr>
          <a:xfrm>
            <a:off x="961930" y="4350720"/>
            <a:ext cx="6651204" cy="0"/>
            <a:chOff x="961930" y="4350720"/>
            <a:chExt cx="6651204" cy="0"/>
          </a:xfrm>
        </p:grpSpPr>
        <p:cxnSp>
          <p:nvCxnSpPr>
            <p:cNvPr id="68" name="Straight Connector 67"/>
            <p:cNvCxnSpPr/>
            <p:nvPr/>
          </p:nvCxnSpPr>
          <p:spPr bwMode="auto">
            <a:xfrm>
              <a:off x="961930" y="4350720"/>
              <a:ext cx="5544616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BA005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6530655" y="4350720"/>
              <a:ext cx="1082479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BA005D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1430530" name="Group 1430529"/>
          <p:cNvGrpSpPr/>
          <p:nvPr/>
        </p:nvGrpSpPr>
        <p:grpSpPr>
          <a:xfrm>
            <a:off x="961930" y="4427530"/>
            <a:ext cx="6612799" cy="0"/>
            <a:chOff x="961930" y="4427530"/>
            <a:chExt cx="6612799" cy="0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961930" y="4427530"/>
              <a:ext cx="5544616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492250" y="4427530"/>
              <a:ext cx="1082479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92D05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76" name="Rounded Rectangular Callout 75"/>
          <p:cNvSpPr/>
          <p:nvPr/>
        </p:nvSpPr>
        <p:spPr bwMode="auto">
          <a:xfrm>
            <a:off x="4886366" y="2785500"/>
            <a:ext cx="3528392" cy="542964"/>
          </a:xfrm>
          <a:prstGeom prst="wedgeRoundRectCallout">
            <a:avLst>
              <a:gd name="adj1" fmla="val 15421"/>
              <a:gd name="adj2" fmla="val 221261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/>
              <a:t>D</a:t>
            </a:r>
            <a:r>
              <a:rPr lang="en-US" sz="2200" b="1" dirty="0" smtClean="0"/>
              <a:t>iminishing benefits</a:t>
            </a:r>
          </a:p>
        </p:txBody>
      </p:sp>
      <p:sp>
        <p:nvSpPr>
          <p:cNvPr id="77" name="Rounded Rectangular Callout 76"/>
          <p:cNvSpPr/>
          <p:nvPr/>
        </p:nvSpPr>
        <p:spPr bwMode="auto">
          <a:xfrm>
            <a:off x="1181598" y="433410"/>
            <a:ext cx="3996627" cy="1497794"/>
          </a:xfrm>
          <a:prstGeom prst="wedgeRoundRectCallout">
            <a:avLst>
              <a:gd name="adj1" fmla="val -9141"/>
              <a:gd name="adj2" fmla="val 162007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For moment conditions, 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20-server queue with load 18.5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/>
              <a:t>i</a:t>
            </a:r>
            <a:r>
              <a:rPr lang="en-US" sz="2200" b="1" dirty="0" smtClean="0"/>
              <a:t>s the same as a 2-server queue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with load 0.5</a:t>
            </a:r>
          </a:p>
        </p:txBody>
      </p:sp>
      <p:sp>
        <p:nvSpPr>
          <p:cNvPr id="79" name="Rectangle 2"/>
          <p:cNvSpPr txBox="1">
            <a:spLocks noChangeArrowheads="1"/>
          </p:cNvSpPr>
          <p:nvPr/>
        </p:nvSpPr>
        <p:spPr bwMode="auto">
          <a:xfrm>
            <a:off x="2037270" y="164575"/>
            <a:ext cx="70929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AC0056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dirty="0" smtClean="0"/>
              <a:t>   Pictorially:</a:t>
            </a:r>
          </a:p>
        </p:txBody>
      </p:sp>
    </p:spTree>
    <p:extLst>
      <p:ext uri="{BB962C8B-B14F-4D97-AF65-F5344CB8AC3E}">
        <p14:creationId xmlns:p14="http://schemas.microsoft.com/office/powerpoint/2010/main" val="135518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3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3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33" grpId="0" animBg="1"/>
      <p:bldP spid="76" grpId="0" animBg="1"/>
      <p:bldP spid="76" grpId="1" animBg="1"/>
      <p:bldP spid="77" grpId="0" animBg="1"/>
      <p:bldP spid="77" grpId="1" animBg="1"/>
      <p:bldP spid="7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29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Pictorially: As Spare Servers Grow 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971600" y="1412776"/>
            <a:ext cx="0" cy="3888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>
            <a:off x="971600" y="5301208"/>
            <a:ext cx="6768752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2827229" y="1556792"/>
            <a:ext cx="470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Requirement for finite mean </a:t>
            </a:r>
            <a:r>
              <a:rPr lang="en-US" sz="2400" b="1" dirty="0" smtClean="0">
                <a:solidFill>
                  <a:schemeClr val="accent2"/>
                </a:solidFill>
              </a:rPr>
              <a:t>delay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827584" y="465313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527501" y="4437112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827584" y="2627620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527501" y="2411596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215662"/>
            <a:ext cx="515975" cy="406803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2000" b="1" dirty="0" smtClean="0"/>
              <a:t>Moments of </a:t>
            </a:r>
            <a:r>
              <a:rPr lang="en-US" sz="2000" b="1" dirty="0" smtClean="0">
                <a:solidFill>
                  <a:srgbClr val="AC0056"/>
                </a:solidFill>
              </a:rPr>
              <a:t>S</a:t>
            </a:r>
            <a:endParaRPr lang="en-US" sz="1600" b="1" dirty="0">
              <a:solidFill>
                <a:srgbClr val="AC005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33468" y="572396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Servers</a:t>
            </a:r>
            <a:endParaRPr lang="en-US" sz="2000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61967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1031558" y="54452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33975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1835696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047782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2615733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 smtClean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695854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3203848" y="5445224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 smtClean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7440270" y="5157192"/>
            <a:ext cx="0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7244156" y="558924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∞</a:t>
            </a:r>
            <a:endParaRPr lang="en-US" sz="2400" dirty="0" smtClean="0"/>
          </a:p>
        </p:txBody>
      </p:sp>
      <p:sp>
        <p:nvSpPr>
          <p:cNvPr id="36" name="Flowchart: Connector 35"/>
          <p:cNvSpPr/>
          <p:nvPr/>
        </p:nvSpPr>
        <p:spPr bwMode="auto">
          <a:xfrm>
            <a:off x="7388172" y="4612486"/>
            <a:ext cx="208164" cy="184666"/>
          </a:xfrm>
          <a:prstGeom prst="flowChartConnector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339752" y="2649862"/>
            <a:ext cx="70803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3095870" y="3697835"/>
            <a:ext cx="70803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6846932" y="3249681"/>
            <a:ext cx="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>
            <a:off x="3803900" y="3980384"/>
            <a:ext cx="668457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>
            <a:off x="4472357" y="3980384"/>
            <a:ext cx="0" cy="450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40" name="Group 39"/>
          <p:cNvGrpSpPr/>
          <p:nvPr/>
        </p:nvGrpSpPr>
        <p:grpSpPr>
          <a:xfrm>
            <a:off x="449707" y="3443718"/>
            <a:ext cx="665909" cy="369332"/>
            <a:chOff x="449707" y="3443718"/>
            <a:chExt cx="665909" cy="369332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827584" y="3645024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449707" y="3443718"/>
              <a:ext cx="479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3/2</a:t>
              </a:r>
              <a:endParaRPr lang="en-US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24260" y="3774645"/>
            <a:ext cx="665909" cy="369332"/>
            <a:chOff x="449707" y="3443718"/>
            <a:chExt cx="665909" cy="369332"/>
          </a:xfrm>
        </p:grpSpPr>
        <p:cxnSp>
          <p:nvCxnSpPr>
            <p:cNvPr id="56" name="Straight Connector 55"/>
            <p:cNvCxnSpPr/>
            <p:nvPr/>
          </p:nvCxnSpPr>
          <p:spPr bwMode="auto">
            <a:xfrm>
              <a:off x="827584" y="3645024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7" name="TextBox 56"/>
            <p:cNvSpPr txBox="1"/>
            <p:nvPr/>
          </p:nvSpPr>
          <p:spPr>
            <a:xfrm>
              <a:off x="449707" y="3443718"/>
              <a:ext cx="479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4/3</a:t>
              </a:r>
              <a:endParaRPr lang="en-US" dirty="0"/>
            </a:p>
          </p:txBody>
        </p:sp>
      </p:grpSp>
      <p:cxnSp>
        <p:nvCxnSpPr>
          <p:cNvPr id="63" name="Straight Connector 62"/>
          <p:cNvCxnSpPr/>
          <p:nvPr/>
        </p:nvCxnSpPr>
        <p:spPr bwMode="auto">
          <a:xfrm>
            <a:off x="4472357" y="4158695"/>
            <a:ext cx="70586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>
            <a:off x="5178225" y="4158695"/>
            <a:ext cx="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99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178225" y="4273910"/>
            <a:ext cx="66416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>
            <a:off x="7648434" y="4273910"/>
            <a:ext cx="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99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842385" y="4350720"/>
            <a:ext cx="66416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BA005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>
            <a:off x="6530655" y="4350720"/>
            <a:ext cx="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BA005D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 flipV="1">
            <a:off x="6506546" y="4427530"/>
            <a:ext cx="737610" cy="9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7574730" y="4427530"/>
            <a:ext cx="0" cy="9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1" name="Rounded Rectangular Callout 110"/>
          <p:cNvSpPr/>
          <p:nvPr/>
        </p:nvSpPr>
        <p:spPr bwMode="auto">
          <a:xfrm>
            <a:off x="4355976" y="1974649"/>
            <a:ext cx="4579226" cy="1497794"/>
          </a:xfrm>
          <a:prstGeom prst="wedgeRoundRectCallout">
            <a:avLst>
              <a:gd name="adj1" fmla="val 16113"/>
              <a:gd name="adj2" fmla="val 118015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As the number of spare servers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approaches infinity, the moment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/>
              <a:t>c</a:t>
            </a:r>
            <a:r>
              <a:rPr lang="en-US" sz="2200" b="1" dirty="0" smtClean="0"/>
              <a:t>onditions approach those of an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infinite-server queue, as they should</a:t>
            </a:r>
          </a:p>
        </p:txBody>
      </p:sp>
    </p:spTree>
    <p:extLst>
      <p:ext uri="{BB962C8B-B14F-4D97-AF65-F5344CB8AC3E}">
        <p14:creationId xmlns:p14="http://schemas.microsoft.com/office/powerpoint/2010/main" val="207522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My Goals</a:t>
            </a:r>
            <a:endParaRPr lang="en-US" dirty="0" smtClean="0"/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+mj-lt"/>
              </a:rPr>
              <a:t>Take you through “my great day” as a student</a:t>
            </a:r>
          </a:p>
          <a:p>
            <a:pPr eaLnBrk="1" hangingPunct="1"/>
            <a:r>
              <a:rPr lang="en-US" sz="2800" b="1" dirty="0">
                <a:latin typeface="+mj-lt"/>
              </a:rPr>
              <a:t>Help you understand why everyone believed YYY</a:t>
            </a:r>
          </a:p>
          <a:p>
            <a:pPr eaLnBrk="1" hangingPunct="1"/>
            <a:r>
              <a:rPr lang="en-US" sz="2800" b="1" dirty="0">
                <a:latin typeface="+mj-lt"/>
              </a:rPr>
              <a:t>Help you understand, mathematically, why XXX is true</a:t>
            </a:r>
          </a:p>
          <a:p>
            <a:pPr eaLnBrk="1" hangingPunct="1"/>
            <a:r>
              <a:rPr lang="en-US" sz="2800" b="1" dirty="0">
                <a:latin typeface="+mj-lt"/>
              </a:rPr>
              <a:t>Help you see why, intuitively, XXX “has to be true”</a:t>
            </a:r>
          </a:p>
          <a:p>
            <a:pPr eaLnBrk="1" hangingPunct="1"/>
            <a:r>
              <a:rPr lang="en-US" sz="2800" b="1" dirty="0">
                <a:latin typeface="+mj-lt"/>
              </a:rPr>
              <a:t>Discuss what </a:t>
            </a:r>
            <a:r>
              <a:rPr lang="en-US" sz="2800" b="1" dirty="0" smtClean="0">
                <a:latin typeface="+mj-lt"/>
              </a:rPr>
              <a:t>general insights this gives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861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30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Other Results (I)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628800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u="sng" dirty="0" smtClean="0"/>
              <a:t>Higher Moments</a:t>
            </a:r>
            <a:r>
              <a:rPr lang="en-US" sz="2800" b="1" dirty="0" smtClean="0"/>
              <a:t>: </a:t>
            </a:r>
          </a:p>
          <a:p>
            <a:pPr marL="914400" lvl="1" indent="-457200" algn="l">
              <a:buFont typeface="Wingdings" pitchFamily="2" charset="2"/>
              <a:buChar char="v"/>
            </a:pPr>
            <a:r>
              <a:rPr lang="en-US" sz="2800" b="1" dirty="0" smtClean="0"/>
              <a:t>If j&lt;</a:t>
            </a:r>
            <a:r>
              <a:rPr lang="en-US" sz="2800" b="1" dirty="0" smtClean="0">
                <a:latin typeface="Symbol" pitchFamily="18" charset="2"/>
              </a:rPr>
              <a:t>r</a:t>
            </a:r>
            <a:r>
              <a:rPr lang="en-US" sz="2800" b="1" dirty="0" smtClean="0"/>
              <a:t>&lt;j+1 (k-j-1 </a:t>
            </a:r>
            <a:r>
              <a:rPr lang="en-US" sz="2800" b="1" dirty="0"/>
              <a:t>spare </a:t>
            </a:r>
            <a:r>
              <a:rPr lang="en-US" sz="2800" b="1" dirty="0" smtClean="0"/>
              <a:t>servers):</a:t>
            </a:r>
            <a:endParaRPr lang="en-US" sz="2800" b="1" dirty="0"/>
          </a:p>
          <a:p>
            <a:pPr lvl="1" algn="l"/>
            <a:r>
              <a:rPr lang="en-US" sz="2800" b="1" dirty="0"/>
              <a:t>		</a:t>
            </a:r>
            <a:r>
              <a:rPr lang="en-US" sz="2800" b="1" dirty="0" smtClean="0"/>
              <a:t>E[</a:t>
            </a:r>
            <a:r>
              <a:rPr lang="en-US" sz="2800" b="1" dirty="0" smtClean="0">
                <a:solidFill>
                  <a:schemeClr val="accent2"/>
                </a:solidFill>
              </a:rPr>
              <a:t>D</a:t>
            </a:r>
            <a:r>
              <a:rPr lang="en-US" sz="2800" b="1" baseline="30000" dirty="0" smtClean="0">
                <a:solidFill>
                  <a:schemeClr val="accent2"/>
                </a:solidFill>
              </a:rPr>
              <a:t>r</a:t>
            </a:r>
            <a:r>
              <a:rPr lang="en-US" sz="2800" b="1" dirty="0" smtClean="0"/>
              <a:t>] </a:t>
            </a:r>
            <a:r>
              <a:rPr lang="en-US" sz="2800" b="1" dirty="0"/>
              <a:t>is finite if </a:t>
            </a:r>
            <a:r>
              <a:rPr lang="en-US" sz="2800" b="1" baseline="30000" dirty="0" smtClean="0"/>
              <a:t>E[</a:t>
            </a:r>
            <a:r>
              <a:rPr lang="en-US" sz="2800" b="1" baseline="30000" dirty="0" smtClean="0">
                <a:solidFill>
                  <a:srgbClr val="AC0056"/>
                </a:solidFill>
              </a:rPr>
              <a:t>S(</a:t>
            </a:r>
            <a:r>
              <a:rPr lang="en-US" sz="2800" b="1" baseline="30000" dirty="0" err="1" smtClean="0">
                <a:solidFill>
                  <a:srgbClr val="AC0056"/>
                </a:solidFill>
              </a:rPr>
              <a:t>k+r-j</a:t>
            </a:r>
            <a:r>
              <a:rPr lang="en-US" sz="2800" b="1" baseline="30000" dirty="0" smtClean="0">
                <a:solidFill>
                  <a:srgbClr val="AC0056"/>
                </a:solidFill>
              </a:rPr>
              <a:t>)/(k-j)</a:t>
            </a:r>
            <a:r>
              <a:rPr lang="en-US" sz="2800" b="1" dirty="0" smtClean="0"/>
              <a:t>] </a:t>
            </a:r>
            <a:r>
              <a:rPr lang="en-US" sz="2800" b="1" dirty="0"/>
              <a:t>is </a:t>
            </a:r>
            <a:r>
              <a:rPr lang="en-US" sz="2800" b="1" dirty="0" smtClean="0"/>
              <a:t>finite</a:t>
            </a:r>
          </a:p>
          <a:p>
            <a:pPr lvl="1"/>
            <a:r>
              <a:rPr lang="en-US" sz="2800" b="1" dirty="0" smtClean="0">
                <a:latin typeface="+mj-lt"/>
              </a:rPr>
              <a:t>	(r has replaced 1 in the previous formula)</a:t>
            </a:r>
          </a:p>
          <a:p>
            <a:pPr lvl="1" algn="l"/>
            <a:endParaRPr lang="en-US" sz="2800" b="1" dirty="0" smtClean="0">
              <a:latin typeface="+mj-lt"/>
            </a:endParaRPr>
          </a:p>
          <a:p>
            <a:pPr marL="914400" lvl="1" indent="-457200" algn="l">
              <a:buFont typeface="Wingdings" pitchFamily="2" charset="2"/>
              <a:buChar char="v"/>
            </a:pPr>
            <a:r>
              <a:rPr lang="en-US" sz="2800" b="1" dirty="0">
                <a:latin typeface="+mj-lt"/>
              </a:rPr>
              <a:t>I</a:t>
            </a:r>
            <a:r>
              <a:rPr lang="en-US" sz="2800" b="1" dirty="0" smtClean="0">
                <a:latin typeface="+mj-lt"/>
              </a:rPr>
              <a:t>f you have just two spare servers, E[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D</a:t>
            </a:r>
            <a:r>
              <a:rPr lang="en-US" sz="2800" b="1" baseline="30000" dirty="0" smtClean="0">
                <a:solidFill>
                  <a:schemeClr val="accent2"/>
                </a:solidFill>
                <a:latin typeface="+mj-lt"/>
              </a:rPr>
              <a:t>2</a:t>
            </a:r>
            <a:r>
              <a:rPr lang="en-US" sz="2800" b="1" dirty="0" smtClean="0">
                <a:latin typeface="+mj-lt"/>
              </a:rPr>
              <a:t>] is finite if E[</a:t>
            </a:r>
            <a:r>
              <a:rPr lang="en-US" sz="2800" b="1" dirty="0" smtClean="0">
                <a:solidFill>
                  <a:srgbClr val="BA005D"/>
                </a:solidFill>
                <a:latin typeface="+mj-lt"/>
              </a:rPr>
              <a:t>S</a:t>
            </a:r>
            <a:r>
              <a:rPr lang="en-US" sz="2800" b="1" baseline="30000" dirty="0" smtClean="0">
                <a:solidFill>
                  <a:srgbClr val="BA005D"/>
                </a:solidFill>
                <a:latin typeface="+mj-lt"/>
              </a:rPr>
              <a:t>5/3</a:t>
            </a:r>
            <a:r>
              <a:rPr lang="en-US" sz="2800" b="1" dirty="0" smtClean="0">
                <a:latin typeface="+mj-lt"/>
              </a:rPr>
              <a:t>] is finite – you get finite variance of 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delay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i="1" dirty="0" smtClean="0">
                <a:latin typeface="+mj-lt"/>
              </a:rPr>
              <a:t>without</a:t>
            </a:r>
            <a:r>
              <a:rPr lang="en-US" sz="2800" b="1" dirty="0" smtClean="0">
                <a:latin typeface="+mj-lt"/>
              </a:rPr>
              <a:t> finite variance of </a:t>
            </a:r>
            <a:r>
              <a:rPr lang="en-US" sz="2800" b="1" dirty="0" smtClean="0">
                <a:solidFill>
                  <a:srgbClr val="BA005D"/>
                </a:solidFill>
                <a:latin typeface="+mj-lt"/>
              </a:rPr>
              <a:t>service time</a:t>
            </a:r>
            <a:endParaRPr lang="en-US" sz="2800" dirty="0" smtClean="0">
              <a:solidFill>
                <a:srgbClr val="BA005D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784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31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Other Results (II)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628800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u="sng" dirty="0" smtClean="0"/>
              <a:t>Necessary Conditions</a:t>
            </a:r>
            <a:r>
              <a:rPr lang="en-US" sz="2800" b="1" dirty="0" smtClean="0"/>
              <a:t>: </a:t>
            </a:r>
          </a:p>
          <a:p>
            <a:pPr marL="914400" lvl="1" indent="-457200" algn="l">
              <a:buFont typeface="Wingdings" pitchFamily="2" charset="2"/>
              <a:buChar char="v"/>
            </a:pPr>
            <a:r>
              <a:rPr lang="en-US" sz="2800" b="1" dirty="0" smtClean="0"/>
              <a:t>The sufficient conditions above are also provably necessary for all but a small set of </a:t>
            </a:r>
            <a:r>
              <a:rPr lang="en-US" sz="2800" b="1" dirty="0" smtClean="0">
                <a:solidFill>
                  <a:srgbClr val="BA005D"/>
                </a:solidFill>
              </a:rPr>
              <a:t>service time </a:t>
            </a:r>
            <a:r>
              <a:rPr lang="en-US" sz="2800" b="1" dirty="0" smtClean="0"/>
              <a:t>distributions</a:t>
            </a:r>
          </a:p>
          <a:p>
            <a:pPr lvl="1" algn="l"/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974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32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Other Results (III)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628800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u="sng" dirty="0" smtClean="0">
                <a:latin typeface="+mj-lt"/>
              </a:rPr>
              <a:t>Integral Load:</a:t>
            </a:r>
          </a:p>
          <a:p>
            <a:pPr marL="914400" lvl="1" indent="-457200" algn="l">
              <a:buFont typeface="Wingdings" pitchFamily="2" charset="2"/>
              <a:buChar char="v"/>
            </a:pPr>
            <a:r>
              <a:rPr lang="en-US" sz="2800" b="1" i="1" dirty="0" smtClean="0">
                <a:latin typeface="+mj-lt"/>
              </a:rPr>
              <a:t>Drift</a:t>
            </a:r>
            <a:r>
              <a:rPr lang="en-US" sz="2800" b="1" dirty="0" smtClean="0">
                <a:latin typeface="+mj-lt"/>
              </a:rPr>
              <a:t> has been crucial in our analysis – if </a:t>
            </a:r>
            <a:r>
              <a:rPr lang="en-US" sz="2800" b="1" dirty="0" smtClean="0">
                <a:latin typeface="Symbol" pitchFamily="18" charset="2"/>
              </a:rPr>
              <a:t>r&lt;1 </a:t>
            </a:r>
            <a:r>
              <a:rPr lang="en-US" sz="2800" b="1" dirty="0" smtClean="0">
                <a:latin typeface="+mj-lt"/>
              </a:rPr>
              <a:t>E[</a:t>
            </a:r>
            <a:r>
              <a:rPr lang="en-US" sz="2800" b="1" dirty="0" smtClean="0">
                <a:solidFill>
                  <a:srgbClr val="BA005D"/>
                </a:solidFill>
                <a:latin typeface="+mj-lt"/>
              </a:rPr>
              <a:t>S</a:t>
            </a:r>
            <a:r>
              <a:rPr lang="en-US" sz="2800" b="1" baseline="30000" dirty="0" smtClean="0">
                <a:solidFill>
                  <a:srgbClr val="BA005D"/>
                </a:solidFill>
                <a:latin typeface="+mj-lt"/>
              </a:rPr>
              <a:t>3/2</a:t>
            </a:r>
            <a:r>
              <a:rPr lang="en-US" sz="2800" b="1" dirty="0" smtClean="0">
                <a:latin typeface="+mj-lt"/>
              </a:rPr>
              <a:t>] is sufficient for finite mean delay; if </a:t>
            </a:r>
            <a:r>
              <a:rPr lang="en-US" sz="2800" b="1" dirty="0" smtClean="0">
                <a:latin typeface="Symbol" pitchFamily="18" charset="2"/>
              </a:rPr>
              <a:t>r&gt;1 </a:t>
            </a:r>
            <a:r>
              <a:rPr lang="en-US" sz="2800" b="1" dirty="0" smtClean="0">
                <a:latin typeface="+mj-lt"/>
              </a:rPr>
              <a:t>we require E[</a:t>
            </a:r>
            <a:r>
              <a:rPr lang="en-US" sz="2800" b="1" dirty="0" smtClean="0">
                <a:solidFill>
                  <a:srgbClr val="BA005D"/>
                </a:solidFill>
                <a:latin typeface="+mj-lt"/>
              </a:rPr>
              <a:t>S</a:t>
            </a:r>
            <a:r>
              <a:rPr lang="en-US" sz="2800" b="1" baseline="30000" dirty="0" smtClean="0">
                <a:solidFill>
                  <a:srgbClr val="BA005D"/>
                </a:solidFill>
                <a:latin typeface="+mj-lt"/>
              </a:rPr>
              <a:t>2</a:t>
            </a:r>
            <a:r>
              <a:rPr lang="en-US" sz="2800" b="1" dirty="0" smtClean="0">
                <a:latin typeface="+mj-lt"/>
              </a:rPr>
              <a:t>]</a:t>
            </a:r>
          </a:p>
          <a:p>
            <a:pPr marL="914400" lvl="1" indent="-457200" algn="l">
              <a:buFont typeface="Wingdings" pitchFamily="2" charset="2"/>
              <a:buChar char="v"/>
            </a:pPr>
            <a:r>
              <a:rPr lang="en-US" sz="2800" b="1" dirty="0" smtClean="0">
                <a:latin typeface="+mj-lt"/>
              </a:rPr>
              <a:t>What if </a:t>
            </a:r>
            <a:r>
              <a:rPr lang="en-US" sz="2800" b="1" dirty="0" smtClean="0">
                <a:latin typeface="Symbol" pitchFamily="18" charset="2"/>
              </a:rPr>
              <a:t>r=1?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We have been able to show that </a:t>
            </a:r>
            <a:r>
              <a:rPr lang="en-US" sz="2800" b="1" dirty="0"/>
              <a:t>E[</a:t>
            </a:r>
            <a:r>
              <a:rPr lang="en-US" sz="2800" b="1" dirty="0">
                <a:solidFill>
                  <a:srgbClr val="BA005D"/>
                </a:solidFill>
              </a:rPr>
              <a:t>S</a:t>
            </a:r>
            <a:r>
              <a:rPr lang="en-US" sz="2800" b="1" baseline="30000" dirty="0">
                <a:solidFill>
                  <a:srgbClr val="BA005D"/>
                </a:solidFill>
              </a:rPr>
              <a:t>3/2</a:t>
            </a:r>
            <a:r>
              <a:rPr lang="en-US" sz="2800" b="1" dirty="0" smtClean="0"/>
              <a:t>] is not sufficient, but have not been able to get close to showing </a:t>
            </a:r>
            <a:r>
              <a:rPr lang="en-US" sz="2800" b="1" dirty="0"/>
              <a:t>E[</a:t>
            </a:r>
            <a:r>
              <a:rPr lang="en-US" sz="2800" b="1" dirty="0">
                <a:solidFill>
                  <a:srgbClr val="BA005D"/>
                </a:solidFill>
              </a:rPr>
              <a:t>S</a:t>
            </a:r>
            <a:r>
              <a:rPr lang="en-US" sz="2800" b="1" baseline="30000" dirty="0">
                <a:solidFill>
                  <a:srgbClr val="BA005D"/>
                </a:solidFill>
              </a:rPr>
              <a:t>2</a:t>
            </a:r>
            <a:r>
              <a:rPr lang="en-US" sz="2800" b="1" dirty="0" smtClean="0"/>
              <a:t>] is necessary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en-US" sz="2800" b="1" dirty="0" smtClean="0"/>
              <a:t>We are still working</a:t>
            </a:r>
            <a:endParaRPr lang="en-US" sz="2800" b="1" dirty="0"/>
          </a:p>
          <a:p>
            <a:pPr marL="1371600" lvl="2" indent="-457200" algn="l">
              <a:buFont typeface="Wingdings" pitchFamily="2" charset="2"/>
              <a:buChar char="Ø"/>
            </a:pPr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564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33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Insights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Delay</a:t>
            </a:r>
            <a:r>
              <a:rPr lang="en-US" sz="2800" b="1" dirty="0" smtClean="0">
                <a:latin typeface="+mj-lt"/>
              </a:rPr>
              <a:t> moments in multi-server queues with heavy-tailed service times depend on the moments of </a:t>
            </a:r>
            <a:r>
              <a:rPr lang="en-US" sz="2800" b="1" dirty="0" smtClean="0">
                <a:solidFill>
                  <a:srgbClr val="BA005D"/>
                </a:solidFill>
                <a:latin typeface="+mj-lt"/>
              </a:rPr>
              <a:t>S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u="sng" dirty="0" smtClean="0">
                <a:latin typeface="+mj-lt"/>
              </a:rPr>
              <a:t>and</a:t>
            </a:r>
            <a:r>
              <a:rPr lang="en-US" sz="2800" b="1" dirty="0" smtClean="0">
                <a:latin typeface="+mj-lt"/>
              </a:rPr>
              <a:t> the </a:t>
            </a:r>
            <a:r>
              <a:rPr lang="en-US" sz="2800" b="1" i="1" dirty="0" smtClean="0">
                <a:latin typeface="+mj-lt"/>
              </a:rPr>
              <a:t>number of spare servers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Symbol" pitchFamily="18" charset="2"/>
              </a:rPr>
              <a:t>r</a:t>
            </a:r>
            <a:r>
              <a:rPr lang="en-US" b="1" dirty="0" smtClean="0">
                <a:latin typeface="+mj-lt"/>
              </a:rPr>
              <a:t> is most usefully defined as </a:t>
            </a:r>
            <a:r>
              <a:rPr lang="en-US" b="1" dirty="0" smtClean="0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b="1" dirty="0" smtClean="0">
                <a:latin typeface="Symbol" pitchFamily="18" charset="2"/>
              </a:rPr>
              <a:t>/</a:t>
            </a:r>
            <a:r>
              <a:rPr lang="en-US" b="1" dirty="0" smtClean="0">
                <a:solidFill>
                  <a:srgbClr val="BA005D"/>
                </a:solidFill>
                <a:latin typeface="Symbol" pitchFamily="18" charset="2"/>
              </a:rPr>
              <a:t>m </a:t>
            </a:r>
            <a:r>
              <a:rPr lang="en-US" b="1" dirty="0" smtClean="0">
                <a:latin typeface="+mj-lt"/>
              </a:rPr>
              <a:t>for multi-server queues </a:t>
            </a:r>
          </a:p>
          <a:p>
            <a:r>
              <a:rPr lang="en-US" sz="2800" b="1" dirty="0" smtClean="0">
                <a:latin typeface="+mj-lt"/>
              </a:rPr>
              <a:t>Adding spare serves helps with 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delay</a:t>
            </a:r>
            <a:r>
              <a:rPr lang="en-US" sz="2800" b="1" dirty="0" smtClean="0">
                <a:latin typeface="+mj-lt"/>
              </a:rPr>
              <a:t> moments, but in diminishing fashion</a:t>
            </a:r>
          </a:p>
          <a:p>
            <a:r>
              <a:rPr lang="en-US" sz="2800" b="1" dirty="0" smtClean="0">
                <a:latin typeface="+mj-lt"/>
              </a:rPr>
              <a:t>This works because under </a:t>
            </a:r>
            <a:r>
              <a:rPr lang="en-US" sz="2800" b="1" dirty="0" smtClean="0">
                <a:solidFill>
                  <a:srgbClr val="BA005D"/>
                </a:solidFill>
                <a:latin typeface="+mj-lt"/>
              </a:rPr>
              <a:t>heavy-tailed service times</a:t>
            </a:r>
            <a:r>
              <a:rPr lang="en-US" sz="2800" b="1" dirty="0" smtClean="0">
                <a:latin typeface="+mj-lt"/>
              </a:rPr>
              <a:t> queues build up due to large jobs blocking servers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640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34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Open Problems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>
                <a:latin typeface="+mj-lt"/>
              </a:rPr>
              <a:t>Dependencies: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+mj-lt"/>
              </a:rPr>
              <a:t>Everything we showed was for GI/GI/k; what if </a:t>
            </a:r>
            <a:r>
              <a:rPr lang="en-US" b="1" dirty="0" err="1" smtClean="0">
                <a:solidFill>
                  <a:srgbClr val="009900"/>
                </a:solidFill>
                <a:latin typeface="+mj-lt"/>
              </a:rPr>
              <a:t>interarrival</a:t>
            </a:r>
            <a:r>
              <a:rPr lang="en-US" b="1" dirty="0" smtClean="0">
                <a:latin typeface="+mj-lt"/>
              </a:rPr>
              <a:t> and/or </a:t>
            </a:r>
            <a:r>
              <a:rPr lang="en-US" b="1" dirty="0" smtClean="0">
                <a:solidFill>
                  <a:srgbClr val="BA005D"/>
                </a:solidFill>
                <a:latin typeface="+mj-lt"/>
              </a:rPr>
              <a:t>service</a:t>
            </a:r>
            <a:r>
              <a:rPr lang="en-US" b="1" dirty="0" smtClean="0">
                <a:latin typeface="+mj-lt"/>
              </a:rPr>
              <a:t> times are not </a:t>
            </a:r>
            <a:r>
              <a:rPr lang="en-US" b="1" dirty="0" err="1" smtClean="0">
                <a:latin typeface="+mj-lt"/>
              </a:rPr>
              <a:t>i.i.d</a:t>
            </a:r>
            <a:r>
              <a:rPr lang="en-US" b="1" dirty="0" smtClean="0">
                <a:latin typeface="+mj-lt"/>
              </a:rPr>
              <a:t>?</a:t>
            </a:r>
          </a:p>
          <a:p>
            <a:pPr marL="457200" lvl="1" indent="0">
              <a:buNone/>
            </a:pPr>
            <a:endParaRPr lang="en-US" b="1" dirty="0" smtClean="0">
              <a:latin typeface="+mj-lt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+mj-lt"/>
              </a:rPr>
              <a:t>Our “Lindley” equation for the GI/GI/k: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</a:rPr>
              <a:t>			D</a:t>
            </a:r>
            <a:r>
              <a:rPr lang="en-US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n+1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= (</a:t>
            </a:r>
            <a:r>
              <a:rPr lang="en-US" b="1" dirty="0" err="1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b="1" baseline="-25000" dirty="0" err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b="1" dirty="0" err="1">
                <a:latin typeface="Times New Roman" pitchFamily="18" charset="0"/>
              </a:rPr>
              <a:t>+</a:t>
            </a:r>
            <a:r>
              <a:rPr lang="en-US" b="1" dirty="0" err="1">
                <a:solidFill>
                  <a:srgbClr val="AC0056"/>
                </a:solidFill>
                <a:latin typeface="Times New Roman" pitchFamily="18" charset="0"/>
              </a:rPr>
              <a:t>P</a:t>
            </a:r>
            <a:r>
              <a:rPr lang="en-US" b="1" baseline="-25000" dirty="0" err="1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b="1" dirty="0" err="1">
                <a:latin typeface="Times New Roman" pitchFamily="18" charset="0"/>
              </a:rPr>
              <a:t>-</a:t>
            </a:r>
            <a:r>
              <a:rPr lang="en-US" b="1" dirty="0" err="1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b="1" baseline="-25000" dirty="0" err="1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b="1" dirty="0">
                <a:latin typeface="Times New Roman" pitchFamily="18" charset="0"/>
              </a:rPr>
              <a:t>)</a:t>
            </a:r>
            <a:r>
              <a:rPr lang="en-US" b="1" baseline="30000" dirty="0">
                <a:latin typeface="Times New Roman" pitchFamily="18" charset="0"/>
              </a:rPr>
              <a:t>+</a:t>
            </a:r>
          </a:p>
          <a:p>
            <a:pPr marL="457200" lvl="1" indent="0">
              <a:buNone/>
            </a:pPr>
            <a:r>
              <a:rPr lang="en-US" b="1" dirty="0" smtClean="0">
                <a:latin typeface="+mj-lt"/>
              </a:rPr>
              <a:t>	also holds for a special type of GI/G/1 queue.  	(It actually </a:t>
            </a:r>
            <a:r>
              <a:rPr lang="en-US" b="1" i="1" dirty="0" smtClean="0">
                <a:latin typeface="+mj-lt"/>
              </a:rPr>
              <a:t>defines </a:t>
            </a:r>
            <a:r>
              <a:rPr lang="en-US" b="1" dirty="0" smtClean="0">
                <a:latin typeface="+mj-lt"/>
              </a:rPr>
              <a:t> a GI/G/1 queue.)  So there 	must be a relationship/duality here.</a:t>
            </a:r>
          </a:p>
        </p:txBody>
      </p:sp>
    </p:spTree>
    <p:extLst>
      <p:ext uri="{BB962C8B-B14F-4D97-AF65-F5344CB8AC3E}">
        <p14:creationId xmlns:p14="http://schemas.microsoft.com/office/powerpoint/2010/main" val="187500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35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Open Problems (II)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b="1" u="sng" dirty="0" smtClean="0">
                <a:latin typeface="+mj-lt"/>
              </a:rPr>
              <a:t>Bounds: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+mj-lt"/>
              </a:rPr>
              <a:t> As of now, the best analytical bounds on multi-server </a:t>
            </a:r>
            <a:r>
              <a:rPr lang="en-US" b="1" dirty="0" smtClean="0">
                <a:solidFill>
                  <a:schemeClr val="accent2"/>
                </a:solidFill>
                <a:latin typeface="+mj-lt"/>
              </a:rPr>
              <a:t>delay </a:t>
            </a:r>
            <a:r>
              <a:rPr lang="en-US" b="1" dirty="0" smtClean="0">
                <a:latin typeface="+mj-lt"/>
              </a:rPr>
              <a:t>under </a:t>
            </a:r>
            <a:r>
              <a:rPr lang="en-US" b="1" dirty="0" smtClean="0">
                <a:solidFill>
                  <a:srgbClr val="BA005D"/>
                </a:solidFill>
                <a:latin typeface="+mj-lt"/>
              </a:rPr>
              <a:t>heavy-tailed service time </a:t>
            </a:r>
            <a:r>
              <a:rPr lang="en-US" b="1" dirty="0" smtClean="0">
                <a:latin typeface="+mj-lt"/>
              </a:rPr>
              <a:t>are in general very poor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+mj-lt"/>
              </a:rPr>
              <a:t>These cannot, in general, be easily simulated</a:t>
            </a:r>
            <a:endParaRPr lang="en-US" dirty="0">
              <a:latin typeface="+mj-lt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+mj-lt"/>
              </a:rPr>
              <a:t> See work by Daley, Scheller-Wolf, Vesilo</a:t>
            </a:r>
          </a:p>
        </p:txBody>
      </p:sp>
    </p:spTree>
    <p:extLst>
      <p:ext uri="{BB962C8B-B14F-4D97-AF65-F5344CB8AC3E}">
        <p14:creationId xmlns:p14="http://schemas.microsoft.com/office/powerpoint/2010/main" val="393438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36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4463"/>
            <a:ext cx="7236296" cy="981075"/>
          </a:xfrm>
        </p:spPr>
        <p:txBody>
          <a:bodyPr/>
          <a:lstStyle/>
          <a:p>
            <a:pPr eaLnBrk="1" hangingPunct="1"/>
            <a:r>
              <a:rPr lang="en-US" dirty="0" smtClean="0"/>
              <a:t>Open Problems (III)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latin typeface="+mj-lt"/>
              </a:rPr>
              <a:t>Tail </a:t>
            </a:r>
            <a:r>
              <a:rPr lang="en-US" b="1" u="sng" dirty="0" err="1" smtClean="0">
                <a:latin typeface="+mj-lt"/>
              </a:rPr>
              <a:t>Asymptotics</a:t>
            </a:r>
            <a:endParaRPr lang="en-US" b="1" u="sng" dirty="0">
              <a:latin typeface="+mj-lt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2"/>
                </a:solidFill>
                <a:latin typeface="+mj-lt"/>
              </a:rPr>
              <a:t>Moment conditions for </a:t>
            </a:r>
            <a:r>
              <a:rPr lang="en-US" b="1" dirty="0" smtClean="0">
                <a:solidFill>
                  <a:schemeClr val="accent2"/>
                </a:solidFill>
                <a:latin typeface="+mj-lt"/>
              </a:rPr>
              <a:t>delay</a:t>
            </a:r>
            <a:r>
              <a:rPr lang="en-US" b="1" dirty="0" smtClean="0">
                <a:solidFill>
                  <a:schemeClr val="tx2"/>
                </a:solidFill>
                <a:latin typeface="+mj-lt"/>
              </a:rPr>
              <a:t> are really just a proxy for what we </a:t>
            </a:r>
            <a:r>
              <a:rPr lang="en-US" b="1" i="1" dirty="0" smtClean="0">
                <a:solidFill>
                  <a:schemeClr val="tx2"/>
                </a:solidFill>
                <a:latin typeface="+mj-lt"/>
              </a:rPr>
              <a:t>really</a:t>
            </a:r>
            <a:r>
              <a:rPr lang="en-US" b="1" dirty="0" smtClean="0">
                <a:solidFill>
                  <a:schemeClr val="tx2"/>
                </a:solidFill>
                <a:latin typeface="+mj-lt"/>
              </a:rPr>
              <a:t> want to know: How the tail of the </a:t>
            </a:r>
            <a:r>
              <a:rPr lang="en-US" b="1" dirty="0" smtClean="0">
                <a:solidFill>
                  <a:schemeClr val="accent2"/>
                </a:solidFill>
                <a:latin typeface="+mj-lt"/>
              </a:rPr>
              <a:t>delay</a:t>
            </a:r>
            <a:r>
              <a:rPr lang="en-US" b="1" dirty="0" smtClean="0">
                <a:solidFill>
                  <a:schemeClr val="tx2"/>
                </a:solidFill>
                <a:latin typeface="+mj-lt"/>
              </a:rPr>
              <a:t> distribution behaves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+mj-lt"/>
              </a:rPr>
              <a:t>See work by Boxma, Foss, Korshunov, Whitt, Zwart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764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A044560B-4CAF-470E-B794-61F17BB35359}" type="slidenum">
              <a:rPr lang="en-US" sz="1400" b="0"/>
              <a:pPr>
                <a:defRPr/>
              </a:pPr>
              <a:t>37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References</a:t>
            </a:r>
            <a:endParaRPr lang="en-US" dirty="0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27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5425" y="1278320"/>
            <a:ext cx="8871555" cy="4742880"/>
          </a:xfrm>
        </p:spPr>
        <p:txBody>
          <a:bodyPr/>
          <a:lstStyle/>
          <a:p>
            <a:pPr marL="0" marR="685800" indent="0">
              <a:spcBef>
                <a:spcPts val="0"/>
              </a:spcBef>
              <a:spcAft>
                <a:spcPts val="0"/>
              </a:spcAft>
              <a:buNone/>
              <a:tabLst>
                <a:tab pos="685800" algn="l"/>
              </a:tabLst>
            </a:pPr>
            <a:r>
              <a:rPr lang="en-US" sz="2000" dirty="0">
                <a:latin typeface="+mj-lt"/>
                <a:ea typeface="Times New Roman"/>
              </a:rPr>
              <a:t>Scheller-Wolf, A. (2003).  Necessary and Sufficient Conditions for Delay Moments in </a:t>
            </a:r>
            <a:r>
              <a:rPr lang="en-US" sz="2000" dirty="0" smtClean="0">
                <a:latin typeface="+mj-lt"/>
                <a:ea typeface="Times New Roman"/>
              </a:rPr>
              <a:t> FIFO </a:t>
            </a:r>
            <a:r>
              <a:rPr lang="en-US" sz="2000" dirty="0" err="1">
                <a:latin typeface="+mj-lt"/>
                <a:ea typeface="Times New Roman"/>
              </a:rPr>
              <a:t>Multiserver</a:t>
            </a:r>
            <a:r>
              <a:rPr lang="en-US" sz="2000" dirty="0">
                <a:latin typeface="+mj-lt"/>
                <a:ea typeface="Times New Roman"/>
              </a:rPr>
              <a:t> Queues: Why s Slow Servers are Better than One Fast Server for Heavy-Tailed Systems.  </a:t>
            </a:r>
            <a:r>
              <a:rPr lang="en-US" sz="2000" i="1" dirty="0">
                <a:latin typeface="+mj-lt"/>
                <a:ea typeface="Times New Roman"/>
              </a:rPr>
              <a:t>Operations Research </a:t>
            </a:r>
            <a:r>
              <a:rPr lang="en-US" sz="2000" dirty="0">
                <a:latin typeface="+mj-lt"/>
                <a:ea typeface="Times New Roman"/>
              </a:rPr>
              <a:t>51, No. 5, 748-758</a:t>
            </a:r>
            <a:r>
              <a:rPr lang="en-US" sz="2000" dirty="0" smtClean="0">
                <a:latin typeface="+mj-lt"/>
                <a:ea typeface="Times New Roman"/>
              </a:rPr>
              <a:t>.</a:t>
            </a:r>
          </a:p>
          <a:p>
            <a:pPr marL="0" marR="685800" indent="0">
              <a:spcBef>
                <a:spcPts val="0"/>
              </a:spcBef>
              <a:spcAft>
                <a:spcPts val="0"/>
              </a:spcAft>
              <a:buNone/>
              <a:tabLst>
                <a:tab pos="685800" algn="l"/>
              </a:tabLst>
            </a:pPr>
            <a:endParaRPr lang="en-US" sz="2000" dirty="0">
              <a:latin typeface="+mj-lt"/>
              <a:ea typeface="Times New Roman"/>
            </a:endParaRPr>
          </a:p>
          <a:p>
            <a:pPr marL="0" marR="68326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5143500" algn="l"/>
                <a:tab pos="6172200" algn="l"/>
              </a:tabLst>
            </a:pPr>
            <a:r>
              <a:rPr lang="en-US" sz="2000" dirty="0" smtClean="0">
                <a:latin typeface="+mj-lt"/>
                <a:ea typeface="Times New Roman"/>
              </a:rPr>
              <a:t>Scheller-Wolf</a:t>
            </a:r>
            <a:r>
              <a:rPr lang="en-US" sz="2000" dirty="0">
                <a:latin typeface="+mj-lt"/>
                <a:ea typeface="Times New Roman"/>
              </a:rPr>
              <a:t>, A. and R. Vesilo (2006).  Structural Interpretation and Derivation </a:t>
            </a:r>
            <a:r>
              <a:rPr lang="en-US" sz="2000" dirty="0" smtClean="0">
                <a:latin typeface="+mj-lt"/>
                <a:ea typeface="Times New Roman"/>
              </a:rPr>
              <a:t>of</a:t>
            </a:r>
            <a:r>
              <a:rPr lang="en-US" sz="2000" b="1" dirty="0" smtClean="0">
                <a:latin typeface="+mj-lt"/>
                <a:ea typeface="Times New Roman"/>
              </a:rPr>
              <a:t>  </a:t>
            </a:r>
            <a:r>
              <a:rPr lang="en-US" sz="2000" dirty="0" smtClean="0">
                <a:latin typeface="+mj-lt"/>
                <a:ea typeface="Times New Roman"/>
              </a:rPr>
              <a:t>Necessary </a:t>
            </a:r>
            <a:r>
              <a:rPr lang="en-US" sz="2000" dirty="0">
                <a:latin typeface="+mj-lt"/>
                <a:ea typeface="Times New Roman"/>
              </a:rPr>
              <a:t>and Sufficient Conditions for Delay Moments in FIFO </a:t>
            </a:r>
            <a:r>
              <a:rPr lang="en-US" sz="2000" dirty="0" err="1">
                <a:latin typeface="+mj-lt"/>
                <a:ea typeface="Times New Roman"/>
              </a:rPr>
              <a:t>Multiserver</a:t>
            </a:r>
            <a:r>
              <a:rPr lang="en-US" sz="2000" dirty="0">
                <a:latin typeface="+mj-lt"/>
                <a:ea typeface="Times New Roman"/>
              </a:rPr>
              <a:t> </a:t>
            </a:r>
            <a:r>
              <a:rPr lang="en-US" sz="2000" dirty="0" smtClean="0">
                <a:latin typeface="+mj-lt"/>
                <a:ea typeface="Times New Roman"/>
              </a:rPr>
              <a:t> Queues</a:t>
            </a:r>
            <a:r>
              <a:rPr lang="en-US" sz="2000" dirty="0">
                <a:latin typeface="+mj-lt"/>
                <a:ea typeface="Times New Roman"/>
              </a:rPr>
              <a:t>.  </a:t>
            </a:r>
            <a:r>
              <a:rPr lang="en-US" sz="2000" i="1" dirty="0">
                <a:latin typeface="+mj-lt"/>
                <a:ea typeface="Times New Roman"/>
              </a:rPr>
              <a:t>Queueing Systems, </a:t>
            </a:r>
            <a:r>
              <a:rPr lang="en-US" sz="2000" dirty="0">
                <a:latin typeface="+mj-lt"/>
                <a:ea typeface="Times New Roman"/>
              </a:rPr>
              <a:t>54, No. 3 221-232.</a:t>
            </a: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pPr marL="0" indent="0">
              <a:buNone/>
            </a:pPr>
            <a:r>
              <a:rPr lang="en-US" sz="1800" dirty="0">
                <a:latin typeface="+mj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A044560B-4CAF-470E-B794-61F17BB35359}" type="slidenum">
              <a:rPr lang="en-US" sz="1400" b="0"/>
              <a:pPr>
                <a:defRPr/>
              </a:pPr>
              <a:t>38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Dank U!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27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4800" b="1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4800" b="1" smtClean="0">
                <a:solidFill>
                  <a:schemeClr val="accent2"/>
                </a:solidFill>
                <a:latin typeface="Times New Roman" pitchFamily="18" charset="0"/>
              </a:rPr>
              <a:t>Any Questions?</a:t>
            </a:r>
          </a:p>
          <a:p>
            <a:pPr eaLnBrk="1" hangingPunct="1"/>
            <a:endParaRPr lang="en-US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9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4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Mean Delay in GI/GI/1 Queues </a:t>
            </a:r>
          </a:p>
        </p:txBody>
      </p:sp>
      <p:sp>
        <p:nvSpPr>
          <p:cNvPr id="1430535" name="Oval 7"/>
          <p:cNvSpPr>
            <a:spLocks noChangeArrowheads="1"/>
          </p:cNvSpPr>
          <p:nvPr/>
        </p:nvSpPr>
        <p:spPr bwMode="auto">
          <a:xfrm>
            <a:off x="5364163" y="1916113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0536" name="Rectangle 8"/>
          <p:cNvSpPr>
            <a:spLocks noChangeArrowheads="1"/>
          </p:cNvSpPr>
          <p:nvPr/>
        </p:nvSpPr>
        <p:spPr bwMode="auto">
          <a:xfrm>
            <a:off x="5292725" y="1700213"/>
            <a:ext cx="863600" cy="108108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0538" name="Line 10"/>
          <p:cNvSpPr>
            <a:spLocks noChangeShapeType="1"/>
          </p:cNvSpPr>
          <p:nvPr/>
        </p:nvSpPr>
        <p:spPr bwMode="auto">
          <a:xfrm>
            <a:off x="684213" y="2276475"/>
            <a:ext cx="1439862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0539" name="Text Box 11"/>
          <p:cNvSpPr txBox="1">
            <a:spLocks noChangeArrowheads="1"/>
          </p:cNvSpPr>
          <p:nvPr/>
        </p:nvSpPr>
        <p:spPr bwMode="auto">
          <a:xfrm>
            <a:off x="124524" y="1676400"/>
            <a:ext cx="24433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b="1" dirty="0" err="1" smtClean="0">
                <a:solidFill>
                  <a:srgbClr val="009900"/>
                </a:solidFill>
              </a:rPr>
              <a:t>i.i.d</a:t>
            </a:r>
            <a:r>
              <a:rPr lang="en-US" sz="2400" b="1" dirty="0" smtClean="0">
                <a:solidFill>
                  <a:srgbClr val="009900"/>
                </a:solidFill>
              </a:rPr>
              <a:t>. arrivals ~ T </a:t>
            </a:r>
          </a:p>
          <a:p>
            <a:endParaRPr lang="en-US" sz="2400" b="1" dirty="0">
              <a:solidFill>
                <a:srgbClr val="009900"/>
              </a:solidFill>
              <a:latin typeface="Symbol" pitchFamily="18" charset="2"/>
            </a:endParaRPr>
          </a:p>
          <a:p>
            <a:r>
              <a:rPr lang="en-US" sz="2400" b="1" dirty="0">
                <a:solidFill>
                  <a:srgbClr val="009900"/>
                </a:solidFill>
                <a:latin typeface="+mj-lt"/>
              </a:rPr>
              <a:t>r</a:t>
            </a:r>
            <a:r>
              <a:rPr lang="en-US" sz="2400" b="1" dirty="0" smtClean="0">
                <a:solidFill>
                  <a:srgbClr val="009900"/>
                </a:solidFill>
                <a:latin typeface="+mj-lt"/>
              </a:rPr>
              <a:t>ate</a:t>
            </a:r>
            <a:r>
              <a:rPr lang="en-US" sz="2400" b="1" dirty="0" smtClean="0">
                <a:solidFill>
                  <a:srgbClr val="009900"/>
                </a:solidFill>
                <a:latin typeface="Symbol" pitchFamily="18" charset="2"/>
              </a:rPr>
              <a:t> l</a:t>
            </a:r>
            <a:endParaRPr lang="en-US" sz="2400" b="1" dirty="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1430540" name="Line 12"/>
          <p:cNvSpPr>
            <a:spLocks noChangeShapeType="1"/>
          </p:cNvSpPr>
          <p:nvPr/>
        </p:nvSpPr>
        <p:spPr bwMode="auto">
          <a:xfrm>
            <a:off x="6804025" y="2276475"/>
            <a:ext cx="1439863" cy="0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0541" name="Text Box 13"/>
          <p:cNvSpPr txBox="1">
            <a:spLocks noChangeArrowheads="1"/>
          </p:cNvSpPr>
          <p:nvPr/>
        </p:nvSpPr>
        <p:spPr bwMode="auto">
          <a:xfrm>
            <a:off x="6421267" y="1676400"/>
            <a:ext cx="23006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b="1" dirty="0" err="1" smtClean="0">
                <a:solidFill>
                  <a:srgbClr val="AC0056"/>
                </a:solidFill>
              </a:rPr>
              <a:t>i.i.d</a:t>
            </a:r>
            <a:r>
              <a:rPr lang="en-US" sz="2400" b="1" dirty="0" smtClean="0">
                <a:solidFill>
                  <a:srgbClr val="AC0056"/>
                </a:solidFill>
              </a:rPr>
              <a:t>. service ~ S </a:t>
            </a:r>
          </a:p>
          <a:p>
            <a:endParaRPr lang="en-US" sz="2400" b="1" dirty="0">
              <a:solidFill>
                <a:srgbClr val="AC0056"/>
              </a:solidFill>
              <a:latin typeface="Symbol" pitchFamily="18" charset="2"/>
            </a:endParaRPr>
          </a:p>
          <a:p>
            <a:r>
              <a:rPr lang="en-US" sz="2400" b="1" dirty="0" smtClean="0">
                <a:solidFill>
                  <a:srgbClr val="AC0056"/>
                </a:solidFill>
                <a:latin typeface="Symbol" pitchFamily="18" charset="2"/>
              </a:rPr>
              <a:t>  </a:t>
            </a:r>
            <a:r>
              <a:rPr lang="en-US" sz="2400" b="1" dirty="0">
                <a:solidFill>
                  <a:srgbClr val="AC0056"/>
                </a:solidFill>
                <a:latin typeface="+mj-lt"/>
              </a:rPr>
              <a:t>r</a:t>
            </a:r>
            <a:r>
              <a:rPr lang="en-US" sz="2400" b="1" dirty="0" smtClean="0">
                <a:solidFill>
                  <a:srgbClr val="AC0056"/>
                </a:solidFill>
                <a:latin typeface="+mj-lt"/>
              </a:rPr>
              <a:t>ate </a:t>
            </a:r>
            <a:r>
              <a:rPr lang="en-US" sz="2400" b="1" dirty="0" smtClean="0">
                <a:solidFill>
                  <a:srgbClr val="AC0056"/>
                </a:solidFill>
                <a:latin typeface="Symbol" pitchFamily="18" charset="2"/>
              </a:rPr>
              <a:t>m</a:t>
            </a:r>
            <a:endParaRPr lang="en-US" sz="2400" b="1" dirty="0">
              <a:solidFill>
                <a:srgbClr val="AC0056"/>
              </a:solidFill>
              <a:latin typeface="Symbol" pitchFamily="18" charset="2"/>
            </a:endParaRP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3068638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Jobs are served in a FIFO (FCFS) fashion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  <a:r>
              <a:rPr lang="en-US" sz="2800" b="1" dirty="0" smtClean="0">
                <a:latin typeface="Times New Roman" pitchFamily="18" charset="0"/>
              </a:rPr>
              <a:t>: Time customers spend in queue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Question: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What are conditions for mean (stationary) delay to be finite?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Kiefer and Wolfowitz (K&amp;W, 1956)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sz="2400" b="1" dirty="0" smtClean="0">
                <a:latin typeface="Symbol" pitchFamily="18" charset="2"/>
              </a:rPr>
              <a:t> r =</a:t>
            </a:r>
            <a:r>
              <a:rPr lang="en-US" sz="2400" b="1" dirty="0" smtClean="0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sz="2400" b="1" dirty="0" smtClean="0">
                <a:latin typeface="Symbol" pitchFamily="18" charset="2"/>
              </a:rPr>
              <a:t>/</a:t>
            </a:r>
            <a:r>
              <a:rPr lang="en-US" sz="2400" b="1" dirty="0" smtClean="0">
                <a:solidFill>
                  <a:srgbClr val="990000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latin typeface="Symbol" pitchFamily="18" charset="2"/>
              </a:rPr>
              <a:t> &lt; 1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sz="2400" b="1" dirty="0" smtClean="0">
                <a:latin typeface="+mj-lt"/>
              </a:rPr>
              <a:t>E[</a:t>
            </a:r>
            <a:r>
              <a:rPr lang="en-US" sz="2400" b="1" dirty="0" smtClean="0">
                <a:solidFill>
                  <a:schemeClr val="accent2"/>
                </a:solidFill>
                <a:latin typeface="+mj-lt"/>
              </a:rPr>
              <a:t>D</a:t>
            </a:r>
            <a:r>
              <a:rPr lang="en-US" sz="2400" b="1" dirty="0" smtClean="0">
                <a:latin typeface="+mj-lt"/>
              </a:rPr>
              <a:t>] finite </a:t>
            </a:r>
            <a:r>
              <a:rPr lang="en-US" sz="2400" b="1" u="sng" dirty="0" err="1" smtClean="0">
                <a:solidFill>
                  <a:schemeClr val="accent2"/>
                </a:solidFill>
                <a:latin typeface="+mj-lt"/>
              </a:rPr>
              <a:t>iff</a:t>
            </a:r>
            <a:r>
              <a:rPr lang="en-US" sz="2400" b="1" dirty="0" smtClean="0">
                <a:latin typeface="+mj-lt"/>
              </a:rPr>
              <a:t> E[</a:t>
            </a:r>
            <a:r>
              <a:rPr lang="en-US" sz="2400" b="1" dirty="0" smtClean="0">
                <a:solidFill>
                  <a:srgbClr val="AC0056"/>
                </a:solidFill>
                <a:latin typeface="+mj-lt"/>
              </a:rPr>
              <a:t>S</a:t>
            </a:r>
            <a:r>
              <a:rPr lang="en-US" sz="2400" b="1" baseline="30000" dirty="0" smtClean="0">
                <a:solidFill>
                  <a:srgbClr val="AC0056"/>
                </a:solidFill>
                <a:latin typeface="+mj-lt"/>
              </a:rPr>
              <a:t>2</a:t>
            </a:r>
            <a:r>
              <a:rPr lang="en-US" sz="2400" b="1" dirty="0" smtClean="0">
                <a:latin typeface="+mj-lt"/>
              </a:rPr>
              <a:t>] finite </a:t>
            </a: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sp>
        <p:nvSpPr>
          <p:cNvPr id="1430543" name="Text Box 15"/>
          <p:cNvSpPr txBox="1">
            <a:spLocks noChangeArrowheads="1"/>
          </p:cNvSpPr>
          <p:nvPr/>
        </p:nvSpPr>
        <p:spPr bwMode="auto">
          <a:xfrm>
            <a:off x="4391158" y="1260475"/>
            <a:ext cx="27302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/>
              <a:t>Single </a:t>
            </a:r>
            <a:r>
              <a:rPr lang="en-US" sz="2400" dirty="0" smtClean="0"/>
              <a:t>Server Queue</a:t>
            </a:r>
            <a:endParaRPr lang="en-US" sz="2400" dirty="0"/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4427984" y="1916187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3563888" y="1916187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7"/>
          <p:cNvSpPr>
            <a:spLocks noChangeArrowheads="1"/>
          </p:cNvSpPr>
          <p:nvPr/>
        </p:nvSpPr>
        <p:spPr bwMode="auto">
          <a:xfrm>
            <a:off x="2772743" y="1916832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4499992" y="3645024"/>
            <a:ext cx="3743896" cy="936104"/>
          </a:xfrm>
          <a:prstGeom prst="wedgeRoundRectCallout">
            <a:avLst>
              <a:gd name="adj1" fmla="val 54939"/>
              <a:gd name="adj2" fmla="val -221524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AC0056"/>
                </a:solidFill>
              </a:rPr>
              <a:t>S </a:t>
            </a:r>
            <a:r>
              <a:rPr lang="en-US" sz="2200" b="1" dirty="0" smtClean="0"/>
              <a:t>should be “heavy tailed” --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/>
              <a:t>think Pareto distribution </a:t>
            </a:r>
          </a:p>
        </p:txBody>
      </p:sp>
    </p:spTree>
    <p:extLst>
      <p:ext uri="{BB962C8B-B14F-4D97-AF65-F5344CB8AC3E}">
        <p14:creationId xmlns:p14="http://schemas.microsoft.com/office/powerpoint/2010/main" val="326838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0535" grpId="0" animBg="1"/>
      <p:bldP spid="1430536" grpId="0" animBg="1"/>
      <p:bldP spid="1430538" grpId="0" animBg="1"/>
      <p:bldP spid="1430539" grpId="0"/>
      <p:bldP spid="1430540" grpId="0" animBg="1"/>
      <p:bldP spid="1430541" grpId="0"/>
      <p:bldP spid="1430543" grpId="0"/>
      <p:bldP spid="17" grpId="0" animBg="1"/>
      <p:bldP spid="18" grpId="0" animBg="1"/>
      <p:bldP spid="19" grpId="0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5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is E[S</a:t>
            </a:r>
            <a:r>
              <a:rPr lang="en-US" baseline="30000" dirty="0" smtClean="0"/>
              <a:t>2</a:t>
            </a:r>
            <a:r>
              <a:rPr lang="en-US" dirty="0" smtClean="0"/>
              <a:t>] Necessary </a:t>
            </a:r>
            <a:br>
              <a:rPr lang="en-US" dirty="0" smtClean="0"/>
            </a:br>
            <a:r>
              <a:rPr lang="en-US" dirty="0" smtClean="0"/>
              <a:t>(for Single-Server Queues)?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i="1" u="sng" dirty="0" smtClean="0">
                <a:latin typeface="Times New Roman" pitchFamily="18" charset="0"/>
              </a:rPr>
              <a:t>The inspection paradox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A randomly arriving job sees an </a:t>
            </a:r>
            <a:r>
              <a:rPr lang="en-US" sz="2400" b="1" i="1" dirty="0" smtClean="0">
                <a:solidFill>
                  <a:srgbClr val="990000"/>
                </a:solidFill>
                <a:latin typeface="Times New Roman" pitchFamily="18" charset="0"/>
              </a:rPr>
              <a:t>equilibrium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 service time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BA005D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smtClean="0">
                <a:solidFill>
                  <a:srgbClr val="BA005D"/>
                </a:solidFill>
                <a:latin typeface="Times New Roman" pitchFamily="18" charset="0"/>
              </a:rPr>
              <a:t>e </a:t>
            </a:r>
            <a:r>
              <a:rPr lang="en-US" sz="2400" b="1" dirty="0" smtClean="0">
                <a:latin typeface="Times New Roman" pitchFamily="18" charset="0"/>
              </a:rPr>
              <a:t>(or the </a:t>
            </a:r>
            <a:r>
              <a:rPr lang="en-US" sz="2400" b="1" i="1" dirty="0" smtClean="0">
                <a:latin typeface="Times New Roman" pitchFamily="18" charset="0"/>
              </a:rPr>
              <a:t>excess </a:t>
            </a:r>
            <a:r>
              <a:rPr lang="en-US" sz="2400" b="1" dirty="0" smtClean="0">
                <a:latin typeface="Times New Roman" pitchFamily="18" charset="0"/>
              </a:rPr>
              <a:t>of a 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service time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endParaRPr lang="en-US" sz="24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Length biasing causes the tail of 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smtClean="0">
                <a:solidFill>
                  <a:srgbClr val="990000"/>
                </a:solidFill>
                <a:latin typeface="Times New Roman" pitchFamily="18" charset="0"/>
              </a:rPr>
              <a:t>e</a:t>
            </a:r>
            <a:r>
              <a:rPr lang="en-US" sz="2400" b="1" baseline="-25000" dirty="0" smtClean="0">
                <a:solidFill>
                  <a:srgbClr val="BA005D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[P(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smtClean="0">
                <a:solidFill>
                  <a:srgbClr val="990000"/>
                </a:solidFill>
                <a:latin typeface="Times New Roman" pitchFamily="18" charset="0"/>
              </a:rPr>
              <a:t>e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&gt;x</a:t>
            </a:r>
            <a:r>
              <a:rPr lang="en-US" sz="2400" b="1" dirty="0" smtClean="0">
                <a:latin typeface="Times New Roman" pitchFamily="18" charset="0"/>
              </a:rPr>
              <a:t>)] to behave as the </a:t>
            </a:r>
            <a:r>
              <a:rPr lang="en-US" sz="2400" b="1" i="1" dirty="0" smtClean="0">
                <a:latin typeface="Times New Roman" pitchFamily="18" charset="0"/>
              </a:rPr>
              <a:t>integrated</a:t>
            </a:r>
            <a:r>
              <a:rPr lang="en-US" sz="2400" b="1" dirty="0" smtClean="0">
                <a:latin typeface="Times New Roman" pitchFamily="18" charset="0"/>
              </a:rPr>
              <a:t> tail of 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S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</a:rPr>
              <a:t>– you are more likely to “see” longer service times</a:t>
            </a:r>
            <a:endParaRPr lang="en-US" sz="2400" b="1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smtClean="0">
                <a:solidFill>
                  <a:srgbClr val="990000"/>
                </a:solidFill>
                <a:latin typeface="Times New Roman" pitchFamily="18" charset="0"/>
              </a:rPr>
              <a:t>e</a:t>
            </a:r>
            <a:r>
              <a:rPr lang="en-US" sz="2400" b="1" dirty="0" smtClean="0">
                <a:latin typeface="Times New Roman" pitchFamily="18" charset="0"/>
              </a:rPr>
              <a:t>] is finite </a:t>
            </a:r>
            <a:r>
              <a:rPr lang="en-US" sz="2400" b="1" dirty="0" err="1" smtClean="0">
                <a:latin typeface="Times New Roman" pitchFamily="18" charset="0"/>
              </a:rPr>
              <a:t>iff</a:t>
            </a:r>
            <a:r>
              <a:rPr lang="en-US" sz="2400" b="1" dirty="0" smtClean="0">
                <a:latin typeface="Times New Roman" pitchFamily="18" charset="0"/>
              </a:rPr>
              <a:t> E[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400" b="1" baseline="30000" dirty="0">
                <a:solidFill>
                  <a:srgbClr val="990000"/>
                </a:solidFill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] is finite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i="1" u="sng" dirty="0" smtClean="0">
                <a:latin typeface="Times New Roman" pitchFamily="18" charset="0"/>
              </a:rPr>
              <a:t>The upshot</a:t>
            </a:r>
            <a:r>
              <a:rPr lang="en-US" sz="2800" b="1" i="1" dirty="0" smtClean="0">
                <a:latin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</a:rPr>
              <a:t>If an arriving job “sees” a job in service, this job has mean remaining size on the order of E[</a:t>
            </a:r>
            <a:r>
              <a:rPr lang="en-US" sz="2800" b="1" dirty="0" smtClean="0">
                <a:solidFill>
                  <a:srgbClr val="990000"/>
                </a:solidFill>
                <a:latin typeface="Times New Roman" pitchFamily="18" charset="0"/>
              </a:rPr>
              <a:t>S</a:t>
            </a:r>
            <a:r>
              <a:rPr lang="en-US" sz="2800" b="1" baseline="30000" dirty="0" smtClean="0">
                <a:solidFill>
                  <a:srgbClr val="9900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].  The arriving job can’t enter service until this job is done.  </a:t>
            </a: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7068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6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is E[S</a:t>
            </a:r>
            <a:r>
              <a:rPr lang="en-US" baseline="30000" dirty="0" smtClean="0"/>
              <a:t>2</a:t>
            </a:r>
            <a:r>
              <a:rPr lang="en-US" dirty="0" smtClean="0"/>
              <a:t>] Sufficient </a:t>
            </a:r>
            <a:br>
              <a:rPr lang="en-US" dirty="0" smtClean="0"/>
            </a:br>
            <a:r>
              <a:rPr lang="en-US" dirty="0" smtClean="0"/>
              <a:t>(for Single-Server Queues)? (I)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The Lindley Equation (Lindley, 1952)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400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n+1</a:t>
            </a:r>
            <a:r>
              <a:rPr lang="en-US" sz="2400" b="1" dirty="0" smtClean="0">
                <a:latin typeface="Times New Roman" pitchFamily="18" charset="0"/>
              </a:rPr>
              <a:t> = (</a:t>
            </a:r>
            <a:r>
              <a:rPr lang="en-US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4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+</a:t>
            </a:r>
            <a:r>
              <a:rPr lang="en-US" sz="24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400" b="1" dirty="0" err="1" smtClean="0">
                <a:latin typeface="Times New Roman" pitchFamily="18" charset="0"/>
              </a:rPr>
              <a:t>-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en-US" sz="2400" b="1" baseline="30000" dirty="0" smtClean="0">
                <a:latin typeface="Times New Roman" pitchFamily="18" charset="0"/>
              </a:rPr>
              <a:t>+</a:t>
            </a:r>
            <a:r>
              <a:rPr lang="en-US" sz="2400" b="1" dirty="0" smtClean="0">
                <a:latin typeface="Times New Roman" pitchFamily="18" charset="0"/>
              </a:rPr>
              <a:t>, where </a:t>
            </a:r>
            <a:r>
              <a:rPr lang="en-US" sz="24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is the </a:t>
            </a:r>
            <a:r>
              <a:rPr lang="en-US" sz="2400" b="1" dirty="0" smtClean="0">
                <a:solidFill>
                  <a:srgbClr val="AC0056"/>
                </a:solidFill>
                <a:latin typeface="Times New Roman" pitchFamily="18" charset="0"/>
              </a:rPr>
              <a:t>service time</a:t>
            </a:r>
            <a:r>
              <a:rPr lang="en-US" sz="2400" b="1" dirty="0" smtClean="0">
                <a:latin typeface="Times New Roman" pitchFamily="18" charset="0"/>
              </a:rPr>
              <a:t> of customer n and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400" b="1" baseline="-25000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is the </a:t>
            </a:r>
            <a:r>
              <a:rPr lang="en-US" sz="2400" b="1" dirty="0" err="1" smtClean="0">
                <a:solidFill>
                  <a:srgbClr val="009900"/>
                </a:solidFill>
                <a:latin typeface="Times New Roman" pitchFamily="18" charset="0"/>
              </a:rPr>
              <a:t>interarrival</a:t>
            </a: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 time </a:t>
            </a:r>
            <a:r>
              <a:rPr lang="en-US" sz="2400" b="1" dirty="0" smtClean="0">
                <a:latin typeface="Times New Roman" pitchFamily="18" charset="0"/>
              </a:rPr>
              <a:t>between customers n and n+1</a:t>
            </a:r>
            <a:endParaRPr lang="en-US" sz="2400" b="1" baseline="300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Why?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</a:rPr>
              <a:t>Let’s say customer n arrives at time</a:t>
            </a:r>
            <a:r>
              <a:rPr lang="en-US" sz="2200" b="1" dirty="0" smtClean="0">
                <a:latin typeface="Symbol" pitchFamily="18" charset="2"/>
              </a:rPr>
              <a:t> 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</a:rPr>
              <a:t>Then customer n leaves service at time </a:t>
            </a:r>
            <a:r>
              <a:rPr lang="en-US" sz="2200" b="1" dirty="0" err="1" smtClean="0">
                <a:latin typeface="Symbol" pitchFamily="18" charset="2"/>
              </a:rPr>
              <a:t>t</a:t>
            </a:r>
            <a:r>
              <a:rPr lang="en-US" sz="2200" b="1" dirty="0" err="1" smtClean="0">
                <a:latin typeface="Times New Roman" pitchFamily="18" charset="0"/>
              </a:rPr>
              <a:t>+</a:t>
            </a:r>
            <a:r>
              <a:rPr lang="en-US" sz="22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2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200" b="1" dirty="0" err="1" smtClean="0">
                <a:latin typeface="Times New Roman" pitchFamily="18" charset="0"/>
              </a:rPr>
              <a:t>+</a:t>
            </a:r>
            <a:r>
              <a:rPr lang="en-US" sz="22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2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endParaRPr lang="en-US" sz="2200" b="1" baseline="-25000" dirty="0" smtClean="0">
              <a:solidFill>
                <a:srgbClr val="AC0056"/>
              </a:solidFill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</a:rPr>
              <a:t>Customer n+1 arrives at time </a:t>
            </a:r>
            <a:r>
              <a:rPr lang="en-US" sz="2200" b="1" dirty="0" smtClean="0">
                <a:latin typeface="Symbol" pitchFamily="18" charset="2"/>
              </a:rPr>
              <a:t>t + </a:t>
            </a:r>
            <a:r>
              <a:rPr lang="en-US" sz="22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2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endParaRPr lang="en-US" sz="2200" b="1" baseline="-25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</a:rPr>
              <a:t>Customer n+1 enters service at time min{</a:t>
            </a:r>
            <a:r>
              <a:rPr lang="en-US" sz="2200" b="1" dirty="0" err="1" smtClean="0">
                <a:latin typeface="Symbol" pitchFamily="18" charset="2"/>
              </a:rPr>
              <a:t>t</a:t>
            </a:r>
            <a:r>
              <a:rPr lang="en-US" sz="2200" b="1" dirty="0" err="1" smtClean="0">
                <a:latin typeface="Times New Roman" pitchFamily="18" charset="0"/>
              </a:rPr>
              <a:t>+</a:t>
            </a:r>
            <a:r>
              <a:rPr lang="en-US" sz="22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2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200" b="1" dirty="0" err="1" smtClean="0">
                <a:latin typeface="Times New Roman" pitchFamily="18" charset="0"/>
              </a:rPr>
              <a:t>+</a:t>
            </a:r>
            <a:r>
              <a:rPr lang="en-US" sz="22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2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200" b="1" dirty="0" err="1" smtClean="0">
                <a:latin typeface="Times New Roman" pitchFamily="18" charset="0"/>
              </a:rPr>
              <a:t>,</a:t>
            </a:r>
            <a:r>
              <a:rPr lang="en-US" sz="2200" b="1" dirty="0" err="1" smtClean="0">
                <a:latin typeface="Symbol" pitchFamily="18" charset="2"/>
              </a:rPr>
              <a:t>t</a:t>
            </a:r>
            <a:r>
              <a:rPr lang="en-US" sz="2200" b="1" dirty="0" smtClean="0">
                <a:latin typeface="Symbol" pitchFamily="18" charset="2"/>
              </a:rPr>
              <a:t> + </a:t>
            </a:r>
            <a:r>
              <a:rPr lang="en-US" sz="22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2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200" b="1" dirty="0" smtClean="0">
                <a:latin typeface="Times New Roman" pitchFamily="18" charset="0"/>
              </a:rPr>
              <a:t>}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</a:rPr>
              <a:t>Customer n+1’s </a:t>
            </a:r>
            <a:r>
              <a:rPr lang="en-US" sz="22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  <a:r>
              <a:rPr lang="en-US" sz="2200" b="1" dirty="0" smtClean="0">
                <a:latin typeface="Times New Roman" pitchFamily="18" charset="0"/>
              </a:rPr>
              <a:t> is min{</a:t>
            </a:r>
            <a:r>
              <a:rPr lang="en-US" sz="2200" b="1" dirty="0" err="1" smtClean="0">
                <a:latin typeface="Symbol" pitchFamily="18" charset="2"/>
              </a:rPr>
              <a:t>t</a:t>
            </a:r>
            <a:r>
              <a:rPr lang="en-US" sz="2200" b="1" dirty="0" err="1" smtClean="0">
                <a:latin typeface="Times New Roman" pitchFamily="18" charset="0"/>
              </a:rPr>
              <a:t>+</a:t>
            </a:r>
            <a:r>
              <a:rPr lang="en-US" sz="2200" b="1" dirty="0" err="1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sz="2200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2200" b="1" dirty="0" err="1" smtClean="0">
                <a:latin typeface="Times New Roman" pitchFamily="18" charset="0"/>
              </a:rPr>
              <a:t>+</a:t>
            </a:r>
            <a:r>
              <a:rPr lang="en-US" sz="2200" b="1" dirty="0" err="1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200" b="1" baseline="-25000" dirty="0" err="1" smtClean="0">
                <a:solidFill>
                  <a:srgbClr val="AC0056"/>
                </a:solidFill>
                <a:latin typeface="Times New Roman" pitchFamily="18" charset="0"/>
              </a:rPr>
              <a:t>n</a:t>
            </a:r>
            <a:r>
              <a:rPr lang="en-US" sz="2200" b="1" dirty="0" err="1" smtClean="0">
                <a:latin typeface="Times New Roman" pitchFamily="18" charset="0"/>
              </a:rPr>
              <a:t>,</a:t>
            </a:r>
            <a:r>
              <a:rPr lang="en-US" sz="2200" b="1" dirty="0" err="1" smtClean="0">
                <a:latin typeface="Symbol" pitchFamily="18" charset="2"/>
              </a:rPr>
              <a:t>t</a:t>
            </a:r>
            <a:r>
              <a:rPr lang="en-US" sz="2200" b="1" dirty="0" smtClean="0">
                <a:latin typeface="Symbol" pitchFamily="18" charset="2"/>
              </a:rPr>
              <a:t> + </a:t>
            </a:r>
            <a:r>
              <a:rPr lang="en-US" sz="22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2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200" b="1" dirty="0" smtClean="0">
                <a:latin typeface="Times New Roman" pitchFamily="18" charset="0"/>
              </a:rPr>
              <a:t>} – (</a:t>
            </a:r>
            <a:r>
              <a:rPr lang="en-US" sz="2200" b="1" dirty="0" smtClean="0">
                <a:latin typeface="Symbol" pitchFamily="18" charset="2"/>
              </a:rPr>
              <a:t>t + </a:t>
            </a:r>
            <a:r>
              <a:rPr lang="en-US" sz="2200" b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200" b="1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n</a:t>
            </a:r>
            <a:r>
              <a:rPr lang="en-US" sz="2200" b="1" dirty="0">
                <a:solidFill>
                  <a:schemeClr val="tx2"/>
                </a:solidFill>
                <a:latin typeface="Times New Roman" pitchFamily="18" charset="0"/>
              </a:rPr>
              <a:t>)</a:t>
            </a:r>
            <a:endParaRPr lang="en-US" sz="2200" b="1" baseline="-25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b="1" baseline="-25000" dirty="0">
              <a:solidFill>
                <a:srgbClr val="009900"/>
              </a:solidFill>
              <a:latin typeface="Times New Roman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9672" y="558924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This is a </a:t>
            </a:r>
            <a:r>
              <a:rPr lang="en-US" sz="2800" b="1" i="1" dirty="0" smtClean="0"/>
              <a:t>reflected random walk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2518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7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is E[S</a:t>
            </a:r>
            <a:r>
              <a:rPr lang="en-US" baseline="30000" dirty="0" smtClean="0"/>
              <a:t>2</a:t>
            </a:r>
            <a:r>
              <a:rPr lang="en-US" dirty="0" smtClean="0"/>
              <a:t>] Sufficient </a:t>
            </a:r>
            <a:br>
              <a:rPr lang="en-US" dirty="0" smtClean="0"/>
            </a:br>
            <a:r>
              <a:rPr lang="en-US" dirty="0" smtClean="0"/>
              <a:t>(for Single-Server Queues)? (II)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b="1" dirty="0" smtClean="0">
                <a:latin typeface="Times New Roman" pitchFamily="18" charset="0"/>
              </a:rPr>
              <a:t>Reflected Random Walks: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</a:rPr>
              <a:t>For </a:t>
            </a:r>
            <a:r>
              <a:rPr lang="en-US" sz="2800" b="1" dirty="0" smtClean="0">
                <a:latin typeface="Times New Roman" pitchFamily="18" charset="0"/>
              </a:rPr>
              <a:t>Z</a:t>
            </a:r>
            <a:r>
              <a:rPr lang="en-US" sz="2800" b="1" baseline="-25000" dirty="0" smtClean="0">
                <a:latin typeface="Times New Roman" pitchFamily="18" charset="0"/>
              </a:rPr>
              <a:t>n+1</a:t>
            </a:r>
            <a:r>
              <a:rPr lang="en-US" sz="2800" b="1" dirty="0" smtClean="0">
                <a:latin typeface="Times New Roman" pitchFamily="18" charset="0"/>
              </a:rPr>
              <a:t> = (</a:t>
            </a:r>
            <a:r>
              <a:rPr lang="en-US" sz="2800" b="1" dirty="0" err="1" smtClean="0">
                <a:latin typeface="Times New Roman" pitchFamily="18" charset="0"/>
              </a:rPr>
              <a:t>Z</a:t>
            </a:r>
            <a:r>
              <a:rPr lang="en-US" sz="2800" b="1" baseline="-25000" dirty="0" err="1" smtClean="0">
                <a:latin typeface="Times New Roman" pitchFamily="18" charset="0"/>
              </a:rPr>
              <a:t>n</a:t>
            </a:r>
            <a:r>
              <a:rPr lang="en-US" sz="2800" b="1" dirty="0" err="1" smtClean="0">
                <a:latin typeface="Times New Roman" pitchFamily="18" charset="0"/>
              </a:rPr>
              <a:t>+X</a:t>
            </a:r>
            <a:r>
              <a:rPr lang="en-US" sz="2800" b="1" baseline="-25000" dirty="0" err="1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)</a:t>
            </a:r>
            <a:r>
              <a:rPr lang="en-US" sz="2800" b="1" baseline="30000" dirty="0" smtClean="0">
                <a:latin typeface="Times New Roman" pitchFamily="18" charset="0"/>
              </a:rPr>
              <a:t>+</a:t>
            </a:r>
            <a:r>
              <a:rPr lang="en-US" sz="2800" b="1" dirty="0" smtClean="0">
                <a:latin typeface="Times New Roman" pitchFamily="18" charset="0"/>
              </a:rPr>
              <a:t>, E[Z</a:t>
            </a:r>
            <a:r>
              <a:rPr lang="en-US" sz="2800" b="1" baseline="30000" dirty="0" smtClean="0"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] is finite if: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E[(X</a:t>
            </a:r>
            <a:r>
              <a:rPr lang="en-US" sz="2400" b="1" baseline="30000" dirty="0" smtClean="0">
                <a:latin typeface="Times New Roman" pitchFamily="18" charset="0"/>
              </a:rPr>
              <a:t>+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en-US" sz="2400" b="1" baseline="30000" dirty="0" smtClean="0"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] is finite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</a:t>
            </a:r>
            <a:r>
              <a:rPr lang="en-US" sz="2400" b="1" dirty="0" err="1" smtClean="0">
                <a:latin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] &lt; -</a:t>
            </a:r>
            <a:r>
              <a:rPr lang="en-US" sz="2400" b="1" dirty="0" smtClean="0">
                <a:latin typeface="Symbol" pitchFamily="18" charset="2"/>
              </a:rPr>
              <a:t>d &lt; 0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i="1" dirty="0" smtClean="0">
                <a:latin typeface="+mj-lt"/>
              </a:rPr>
              <a:t>for all n </a:t>
            </a:r>
            <a:r>
              <a:rPr lang="en-US" sz="2400" b="1" dirty="0" smtClean="0">
                <a:latin typeface="+mj-lt"/>
              </a:rPr>
              <a:t>and </a:t>
            </a:r>
            <a:r>
              <a:rPr lang="en-US" sz="2400" b="1" i="1" dirty="0" smtClean="0">
                <a:latin typeface="+mj-lt"/>
              </a:rPr>
              <a:t>on every sample path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400" b="1" i="1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</a:rPr>
              <a:t>For our GI/GI/1 queue: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E[(X</a:t>
            </a:r>
            <a:r>
              <a:rPr lang="en-US" sz="2400" b="1" baseline="30000" dirty="0" smtClean="0">
                <a:latin typeface="Times New Roman" pitchFamily="18" charset="0"/>
              </a:rPr>
              <a:t>+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en-US" sz="2400" b="1" baseline="30000" dirty="0" smtClean="0"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] = E[</a:t>
            </a:r>
            <a:r>
              <a:rPr lang="en-US" sz="24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baseline="30000" dirty="0" smtClean="0">
                <a:solidFill>
                  <a:srgbClr val="AC0056"/>
                </a:solidFill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]</a:t>
            </a:r>
            <a:r>
              <a:rPr lang="en-US" sz="2400" b="1" baseline="30000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is finite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E[</a:t>
            </a:r>
            <a:r>
              <a:rPr lang="en-US" sz="2400" b="1" dirty="0" err="1" smtClean="0">
                <a:latin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</a:rPr>
              <a:t>]  = E[</a:t>
            </a:r>
            <a:r>
              <a:rPr lang="en-US" sz="2400" b="1" dirty="0" smtClean="0">
                <a:solidFill>
                  <a:srgbClr val="AC0056"/>
                </a:solidFill>
                <a:latin typeface="Times New Roman" pitchFamily="18" charset="0"/>
              </a:rPr>
              <a:t>S</a:t>
            </a:r>
            <a:r>
              <a:rPr lang="en-US" sz="2400" b="1" dirty="0" smtClean="0">
                <a:latin typeface="Times New Roman" pitchFamily="18" charset="0"/>
              </a:rPr>
              <a:t>] - E[</a:t>
            </a: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] &lt; -</a:t>
            </a:r>
            <a:r>
              <a:rPr lang="en-US" sz="2400" b="1" dirty="0" smtClean="0">
                <a:latin typeface="Symbol" pitchFamily="18" charset="2"/>
              </a:rPr>
              <a:t>d &lt; 0</a:t>
            </a:r>
            <a:r>
              <a:rPr lang="en-US" sz="2400" b="1" dirty="0"/>
              <a:t> </a:t>
            </a:r>
            <a:r>
              <a:rPr lang="en-US" sz="2400" b="1" dirty="0" smtClean="0"/>
              <a:t>; </a:t>
            </a:r>
            <a:r>
              <a:rPr lang="en-US" sz="2400" b="1" i="1" dirty="0" smtClean="0">
                <a:latin typeface="+mj-lt"/>
              </a:rPr>
              <a:t>for </a:t>
            </a:r>
            <a:r>
              <a:rPr lang="en-US" sz="2400" b="1" i="1" dirty="0">
                <a:latin typeface="+mj-lt"/>
              </a:rPr>
              <a:t>all n </a:t>
            </a:r>
            <a:r>
              <a:rPr lang="en-US" sz="2400" b="1" dirty="0">
                <a:latin typeface="+mj-lt"/>
              </a:rPr>
              <a:t>and </a:t>
            </a:r>
            <a:r>
              <a:rPr lang="en-US" sz="2400" b="1" i="1" dirty="0">
                <a:latin typeface="+mj-lt"/>
              </a:rPr>
              <a:t>on every sample </a:t>
            </a:r>
            <a:r>
              <a:rPr lang="en-US" sz="2400" b="1" i="1" dirty="0" smtClean="0">
                <a:latin typeface="+mj-lt"/>
              </a:rPr>
              <a:t>path, </a:t>
            </a:r>
            <a:r>
              <a:rPr lang="en-US" sz="2400" b="1" dirty="0" smtClean="0">
                <a:latin typeface="+mj-lt"/>
              </a:rPr>
              <a:t>since </a:t>
            </a:r>
            <a:r>
              <a:rPr lang="en-US" sz="2400" b="1" dirty="0" smtClean="0">
                <a:latin typeface="Symbol" pitchFamily="18" charset="2"/>
              </a:rPr>
              <a:t>r&lt;1</a:t>
            </a:r>
            <a:endParaRPr lang="en-US" sz="2400" b="1" i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5360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8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Mean Delay in GI/GI/k Queues </a:t>
            </a:r>
          </a:p>
        </p:txBody>
      </p:sp>
      <p:sp>
        <p:nvSpPr>
          <p:cNvPr id="1430535" name="Oval 7"/>
          <p:cNvSpPr>
            <a:spLocks noChangeArrowheads="1"/>
          </p:cNvSpPr>
          <p:nvPr/>
        </p:nvSpPr>
        <p:spPr bwMode="auto">
          <a:xfrm>
            <a:off x="5364163" y="1916113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0536" name="Rectangle 8"/>
          <p:cNvSpPr>
            <a:spLocks noChangeArrowheads="1"/>
          </p:cNvSpPr>
          <p:nvPr/>
        </p:nvSpPr>
        <p:spPr bwMode="auto">
          <a:xfrm>
            <a:off x="5292725" y="1700213"/>
            <a:ext cx="863600" cy="108108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24524" y="2228671"/>
            <a:ext cx="2443361" cy="1200329"/>
            <a:chOff x="124524" y="1652607"/>
            <a:chExt cx="2443361" cy="1200329"/>
          </a:xfrm>
        </p:grpSpPr>
        <p:sp>
          <p:nvSpPr>
            <p:cNvPr id="1430538" name="Line 10"/>
            <p:cNvSpPr>
              <a:spLocks noChangeShapeType="1"/>
            </p:cNvSpPr>
            <p:nvPr/>
          </p:nvSpPr>
          <p:spPr bwMode="auto">
            <a:xfrm>
              <a:off x="684213" y="2276475"/>
              <a:ext cx="1439862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0539" name="Text Box 11"/>
            <p:cNvSpPr txBox="1">
              <a:spLocks noChangeArrowheads="1"/>
            </p:cNvSpPr>
            <p:nvPr/>
          </p:nvSpPr>
          <p:spPr bwMode="auto">
            <a:xfrm>
              <a:off x="124524" y="1652607"/>
              <a:ext cx="2443361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400" b="1" dirty="0" err="1" smtClean="0">
                  <a:solidFill>
                    <a:srgbClr val="009900"/>
                  </a:solidFill>
                </a:rPr>
                <a:t>i.i.d</a:t>
              </a:r>
              <a:r>
                <a:rPr lang="en-US" sz="2400" b="1" dirty="0" smtClean="0">
                  <a:solidFill>
                    <a:srgbClr val="009900"/>
                  </a:solidFill>
                </a:rPr>
                <a:t>. arrivals ~ T </a:t>
              </a:r>
            </a:p>
            <a:p>
              <a:endParaRPr lang="en-US" sz="2400" b="1" dirty="0">
                <a:solidFill>
                  <a:srgbClr val="009900"/>
                </a:solidFill>
                <a:latin typeface="Symbol" pitchFamily="18" charset="2"/>
              </a:endParaRPr>
            </a:p>
            <a:p>
              <a:r>
                <a:rPr lang="en-US" sz="2400" b="1" dirty="0">
                  <a:solidFill>
                    <a:srgbClr val="009900"/>
                  </a:solidFill>
                  <a:latin typeface="+mj-lt"/>
                </a:rPr>
                <a:t>r</a:t>
              </a:r>
              <a:r>
                <a:rPr lang="en-US" sz="2400" b="1" dirty="0" smtClean="0">
                  <a:solidFill>
                    <a:srgbClr val="009900"/>
                  </a:solidFill>
                  <a:latin typeface="+mj-lt"/>
                </a:rPr>
                <a:t>ate</a:t>
              </a:r>
              <a:r>
                <a:rPr lang="en-US" sz="2400" b="1" dirty="0" smtClean="0">
                  <a:solidFill>
                    <a:srgbClr val="009900"/>
                  </a:solidFill>
                  <a:latin typeface="Symbol" pitchFamily="18" charset="2"/>
                </a:rPr>
                <a:t> l</a:t>
              </a:r>
              <a:endParaRPr lang="en-US" sz="2400" b="1" dirty="0">
                <a:solidFill>
                  <a:srgbClr val="009900"/>
                </a:solidFill>
                <a:latin typeface="Symbol" pitchFamily="18" charset="2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421267" y="2228671"/>
            <a:ext cx="2300631" cy="1200329"/>
            <a:chOff x="6421267" y="1676400"/>
            <a:chExt cx="2300631" cy="1200329"/>
          </a:xfrm>
        </p:grpSpPr>
        <p:sp>
          <p:nvSpPr>
            <p:cNvPr id="1430540" name="Line 12"/>
            <p:cNvSpPr>
              <a:spLocks noChangeShapeType="1"/>
            </p:cNvSpPr>
            <p:nvPr/>
          </p:nvSpPr>
          <p:spPr bwMode="auto">
            <a:xfrm>
              <a:off x="6804025" y="2276475"/>
              <a:ext cx="1439863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0541" name="Text Box 13"/>
            <p:cNvSpPr txBox="1">
              <a:spLocks noChangeArrowheads="1"/>
            </p:cNvSpPr>
            <p:nvPr/>
          </p:nvSpPr>
          <p:spPr bwMode="auto">
            <a:xfrm>
              <a:off x="6421267" y="1676400"/>
              <a:ext cx="2300631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400" b="1" dirty="0" err="1" smtClean="0">
                  <a:solidFill>
                    <a:srgbClr val="AC0056"/>
                  </a:solidFill>
                </a:rPr>
                <a:t>i.i.d</a:t>
              </a:r>
              <a:r>
                <a:rPr lang="en-US" sz="2400" b="1" dirty="0" smtClean="0">
                  <a:solidFill>
                    <a:srgbClr val="AC0056"/>
                  </a:solidFill>
                </a:rPr>
                <a:t>. service ~ S </a:t>
              </a:r>
            </a:p>
            <a:p>
              <a:endParaRPr lang="en-US" sz="2400" b="1" dirty="0">
                <a:solidFill>
                  <a:srgbClr val="AC0056"/>
                </a:solidFill>
                <a:latin typeface="Symbol" pitchFamily="18" charset="2"/>
              </a:endParaRPr>
            </a:p>
            <a:p>
              <a:r>
                <a:rPr lang="en-US" sz="2400" b="1" dirty="0" smtClean="0">
                  <a:solidFill>
                    <a:srgbClr val="AC0056"/>
                  </a:solidFill>
                  <a:latin typeface="Symbol" pitchFamily="18" charset="2"/>
                </a:rPr>
                <a:t>  </a:t>
              </a:r>
              <a:r>
                <a:rPr lang="en-US" sz="2400" b="1" dirty="0">
                  <a:solidFill>
                    <a:srgbClr val="AC0056"/>
                  </a:solidFill>
                  <a:latin typeface="+mj-lt"/>
                </a:rPr>
                <a:t>r</a:t>
              </a:r>
              <a:r>
                <a:rPr lang="en-US" sz="2400" b="1" dirty="0" smtClean="0">
                  <a:solidFill>
                    <a:srgbClr val="AC0056"/>
                  </a:solidFill>
                  <a:latin typeface="+mj-lt"/>
                </a:rPr>
                <a:t>ate </a:t>
              </a:r>
              <a:r>
                <a:rPr lang="en-US" sz="2400" b="1" dirty="0" smtClean="0">
                  <a:solidFill>
                    <a:srgbClr val="AC0056"/>
                  </a:solidFill>
                  <a:latin typeface="Symbol" pitchFamily="18" charset="2"/>
                </a:rPr>
                <a:t>m</a:t>
              </a:r>
              <a:endParaRPr lang="en-US" sz="2400" b="1" dirty="0">
                <a:solidFill>
                  <a:srgbClr val="AC0056"/>
                </a:solidFill>
                <a:latin typeface="Symbol" pitchFamily="18" charset="2"/>
              </a:endParaRPr>
            </a:p>
          </p:txBody>
        </p:sp>
      </p:grp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3933527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Question: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What are conditions for mean stationary delay to be finite?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K&amp;W, 1956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sz="2400" b="1" dirty="0" smtClean="0">
                <a:latin typeface="Symbol" pitchFamily="18" charset="2"/>
              </a:rPr>
              <a:t> r =</a:t>
            </a:r>
            <a:r>
              <a:rPr lang="en-US" sz="2400" b="1" dirty="0" smtClean="0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sz="2400" b="1" dirty="0" smtClean="0">
                <a:latin typeface="Symbol" pitchFamily="18" charset="2"/>
              </a:rPr>
              <a:t>/ </a:t>
            </a:r>
            <a:r>
              <a:rPr lang="en-US" sz="2400" b="1" dirty="0" smtClean="0">
                <a:latin typeface="+mj-lt"/>
              </a:rPr>
              <a:t>k</a:t>
            </a:r>
            <a:r>
              <a:rPr lang="en-US" sz="2400" b="1" dirty="0" smtClean="0">
                <a:solidFill>
                  <a:srgbClr val="990000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latin typeface="Symbol" pitchFamily="18" charset="2"/>
              </a:rPr>
              <a:t> &lt; 1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sz="2400" b="1" dirty="0" smtClean="0">
                <a:latin typeface="+mj-lt"/>
              </a:rPr>
              <a:t>E[</a:t>
            </a:r>
            <a:r>
              <a:rPr lang="en-US" sz="2400" b="1" dirty="0" smtClean="0">
                <a:solidFill>
                  <a:schemeClr val="accent2"/>
                </a:solidFill>
                <a:latin typeface="+mj-lt"/>
              </a:rPr>
              <a:t>D</a:t>
            </a:r>
            <a:r>
              <a:rPr lang="en-US" sz="2400" b="1" dirty="0" smtClean="0">
                <a:latin typeface="+mj-lt"/>
              </a:rPr>
              <a:t>] finite </a:t>
            </a:r>
            <a:r>
              <a:rPr lang="en-US" sz="2400" b="1" u="sng" dirty="0" smtClean="0">
                <a:solidFill>
                  <a:schemeClr val="accent2"/>
                </a:solidFill>
                <a:latin typeface="+mj-lt"/>
              </a:rPr>
              <a:t>if</a:t>
            </a:r>
            <a:r>
              <a:rPr lang="en-US" sz="2400" b="1" dirty="0" smtClean="0">
                <a:latin typeface="+mj-lt"/>
              </a:rPr>
              <a:t> E[</a:t>
            </a:r>
            <a:r>
              <a:rPr lang="en-US" sz="2400" b="1" dirty="0" smtClean="0">
                <a:solidFill>
                  <a:srgbClr val="AC0056"/>
                </a:solidFill>
                <a:latin typeface="+mj-lt"/>
              </a:rPr>
              <a:t>S</a:t>
            </a:r>
            <a:r>
              <a:rPr lang="en-US" sz="2400" b="1" baseline="30000" dirty="0" smtClean="0">
                <a:solidFill>
                  <a:srgbClr val="AC0056"/>
                </a:solidFill>
                <a:latin typeface="+mj-lt"/>
              </a:rPr>
              <a:t>2</a:t>
            </a:r>
            <a:r>
              <a:rPr lang="en-US" sz="2400" b="1" dirty="0" smtClean="0">
                <a:latin typeface="+mj-lt"/>
              </a:rPr>
              <a:t>] finite </a:t>
            </a: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  <p:sp>
        <p:nvSpPr>
          <p:cNvPr id="1430543" name="Text Box 15"/>
          <p:cNvSpPr txBox="1">
            <a:spLocks noChangeArrowheads="1"/>
          </p:cNvSpPr>
          <p:nvPr/>
        </p:nvSpPr>
        <p:spPr bwMode="auto">
          <a:xfrm>
            <a:off x="4391159" y="1260475"/>
            <a:ext cx="2730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 smtClean="0"/>
              <a:t>Multi-Server Queue</a:t>
            </a:r>
            <a:endParaRPr lang="en-US" sz="2400" dirty="0"/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4427984" y="2419598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3563888" y="2419598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7"/>
          <p:cNvSpPr>
            <a:spLocks noChangeArrowheads="1"/>
          </p:cNvSpPr>
          <p:nvPr/>
        </p:nvSpPr>
        <p:spPr bwMode="auto">
          <a:xfrm>
            <a:off x="2772743" y="2420243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5363518" y="2995861"/>
            <a:ext cx="719137" cy="720725"/>
          </a:xfrm>
          <a:prstGeom prst="ellipse">
            <a:avLst/>
          </a:prstGeom>
          <a:solidFill>
            <a:srgbClr val="FF99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292080" y="2779961"/>
            <a:ext cx="863600" cy="108108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0535" grpId="0" animBg="1"/>
      <p:bldP spid="1430536" grpId="0" animBg="1"/>
      <p:bldP spid="1430543" grpId="0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9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is E[S</a:t>
            </a:r>
            <a:r>
              <a:rPr lang="en-US" baseline="30000" dirty="0" smtClean="0"/>
              <a:t>2</a:t>
            </a:r>
            <a:r>
              <a:rPr lang="en-US" dirty="0" smtClean="0"/>
              <a:t>] Sufficient?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2663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Split the GI/GI/k into k GI/GI/1 queues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</a:rPr>
              <a:t>This performs no better than the original system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Route arriving jobs to queues in </a:t>
            </a:r>
            <a:r>
              <a:rPr lang="en-US" sz="2800" b="1" i="1" dirty="0" smtClean="0">
                <a:latin typeface="Times New Roman" pitchFamily="18" charset="0"/>
              </a:rPr>
              <a:t>cyclic</a:t>
            </a:r>
            <a:r>
              <a:rPr lang="en-US" sz="2800" b="1" dirty="0" smtClean="0">
                <a:latin typeface="Times New Roman" pitchFamily="18" charset="0"/>
              </a:rPr>
              <a:t> (or </a:t>
            </a:r>
            <a:r>
              <a:rPr lang="en-US" sz="2800" b="1" i="1" dirty="0" smtClean="0">
                <a:latin typeface="Times New Roman" pitchFamily="18" charset="0"/>
              </a:rPr>
              <a:t>round robin</a:t>
            </a:r>
            <a:r>
              <a:rPr lang="en-US" sz="2800" b="1" dirty="0" smtClean="0">
                <a:latin typeface="Times New Roman" pitchFamily="18" charset="0"/>
              </a:rPr>
              <a:t>)  fashion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Each GI/GI/1 queue has finite mean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Therefore the original GI/GI/k queue has finite mean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delay</a:t>
            </a:r>
            <a:r>
              <a:rPr lang="en-US" sz="2800" b="1" dirty="0" smtClean="0">
                <a:latin typeface="Times New Roman" pitchFamily="18" charset="0"/>
              </a:rPr>
              <a:t> as well</a:t>
            </a:r>
            <a:endParaRPr lang="en-US" sz="2000" b="1" dirty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2800" b="1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z="2000" b="1" dirty="0" smtClean="0">
              <a:latin typeface="Times New Roman" pitchFamily="18" charset="0"/>
            </a:endParaRPr>
          </a:p>
          <a:p>
            <a:pPr lvl="1" eaLnBrk="1" hangingPunct="1"/>
            <a:endParaRPr lang="en-US" sz="2400" b="1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5567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 for SLIDES Sys Eng and Integration">
  <a:themeElements>
    <a:clrScheme name="TEMPLATE for SLIDES Sys Eng and Integr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for SLIDES Sys Eng and Integr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for SLIDES Sys Eng and Integr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75329</TotalTime>
  <Words>2453</Words>
  <Application>Microsoft Office PowerPoint</Application>
  <PresentationFormat>On-screen Show (4:3)</PresentationFormat>
  <Paragraphs>481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TEMPLATE for SLIDES Sys Eng and Integration</vt:lpstr>
      <vt:lpstr>Things I Thought I Knew About Queueing Theory, but was Wrong About: Part 1, Multiserver Queues</vt:lpstr>
      <vt:lpstr>A Great Day </vt:lpstr>
      <vt:lpstr>My Goals</vt:lpstr>
      <vt:lpstr>Mean Delay in GI/GI/1 Queues </vt:lpstr>
      <vt:lpstr>Why is E[S2] Necessary  (for Single-Server Queues)?</vt:lpstr>
      <vt:lpstr>Why is E[S2] Sufficient  (for Single-Server Queues)? (I)</vt:lpstr>
      <vt:lpstr>Why is E[S2] Sufficient  (for Single-Server Queues)? (II)</vt:lpstr>
      <vt:lpstr>Mean Delay in GI/GI/k Queues </vt:lpstr>
      <vt:lpstr>Why is E[S2] Sufficient?</vt:lpstr>
      <vt:lpstr>What about Necessity?</vt:lpstr>
      <vt:lpstr>Pictorially:</vt:lpstr>
      <vt:lpstr>Back to the GI/GI/1</vt:lpstr>
      <vt:lpstr>Lindley Equation for GI/GI/1</vt:lpstr>
      <vt:lpstr>Lindley Equation for GI/GI/k</vt:lpstr>
      <vt:lpstr>When Does Customer n+1 Enter Service? (I)</vt:lpstr>
      <vt:lpstr>When Does Customer n+1 Enter Service? (II)</vt:lpstr>
      <vt:lpstr>When Does Customer n+1 Enter Service? (III)</vt:lpstr>
      <vt:lpstr>Lindley Equation for GI/GI/k</vt:lpstr>
      <vt:lpstr>Back to Reflected Random Walks</vt:lpstr>
      <vt:lpstr>When is E[P2] Finite?</vt:lpstr>
      <vt:lpstr>What about Negative Drift?</vt:lpstr>
      <vt:lpstr>Finite Mean Delay in GI/GI/2 (I)</vt:lpstr>
      <vt:lpstr> Finite Mean Delay in GI/GI/2 (II)</vt:lpstr>
      <vt:lpstr> Finite Mean Delay in GI/GI/2 (III)</vt:lpstr>
      <vt:lpstr> Redefining r</vt:lpstr>
      <vt:lpstr>What about GI/GI/3?</vt:lpstr>
      <vt:lpstr>What about GI/GI/k?</vt:lpstr>
      <vt:lpstr>   Pictorially: Fixed Number of Spare Servers</vt:lpstr>
      <vt:lpstr>Pictorially: As Spare Servers Grow </vt:lpstr>
      <vt:lpstr>Other Results (I)</vt:lpstr>
      <vt:lpstr>Other Results (II)</vt:lpstr>
      <vt:lpstr>Other Results (III)</vt:lpstr>
      <vt:lpstr>Insights</vt:lpstr>
      <vt:lpstr>Open Problems</vt:lpstr>
      <vt:lpstr>Open Problems (II)</vt:lpstr>
      <vt:lpstr>Open Problems (III)</vt:lpstr>
      <vt:lpstr>References</vt:lpstr>
      <vt:lpstr>Dank U!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Xiaofang Wang</dc:creator>
  <cp:lastModifiedBy>Windows User</cp:lastModifiedBy>
  <cp:revision>2620</cp:revision>
  <cp:lastPrinted>2000-08-28T18:14:31Z</cp:lastPrinted>
  <dcterms:created xsi:type="dcterms:W3CDTF">1999-05-10T02:41:04Z</dcterms:created>
  <dcterms:modified xsi:type="dcterms:W3CDTF">2013-01-15T13:22:12Z</dcterms:modified>
</cp:coreProperties>
</file>